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73" r:id="rId6"/>
    <p:sldId id="260" r:id="rId7"/>
    <p:sldId id="261" r:id="rId8"/>
    <p:sldId id="262" r:id="rId9"/>
    <p:sldId id="272" r:id="rId10"/>
    <p:sldId id="264" r:id="rId11"/>
    <p:sldId id="269" r:id="rId12"/>
    <p:sldId id="277" r:id="rId13"/>
    <p:sldId id="263" r:id="rId14"/>
    <p:sldId id="265" r:id="rId15"/>
    <p:sldId id="275" r:id="rId16"/>
    <p:sldId id="266" r:id="rId17"/>
    <p:sldId id="267" r:id="rId18"/>
    <p:sldId id="276" r:id="rId19"/>
    <p:sldId id="278" r:id="rId20"/>
    <p:sldId id="268" r:id="rId21"/>
    <p:sldId id="270" r:id="rId22"/>
    <p:sldId id="279" r:id="rId23"/>
  </p:sldIdLst>
  <p:sldSz cx="7169150" cy="5376863" type="B5ISO"/>
  <p:notesSz cx="9144000" cy="6858000"/>
  <p:defaultTextStyle>
    <a:defPPr>
      <a:defRPr lang="en-US"/>
    </a:defPPr>
    <a:lvl1pPr marL="0" algn="l" defTabSz="470143" rtl="0" eaLnBrk="1" latinLnBrk="0" hangingPunct="1">
      <a:defRPr sz="900" kern="1200">
        <a:solidFill>
          <a:schemeClr val="tx1"/>
        </a:solidFill>
        <a:latin typeface="+mn-lt"/>
        <a:ea typeface="+mn-ea"/>
        <a:cs typeface="+mn-cs"/>
      </a:defRPr>
    </a:lvl1pPr>
    <a:lvl2pPr marL="235071" algn="l" defTabSz="470143" rtl="0" eaLnBrk="1" latinLnBrk="0" hangingPunct="1">
      <a:defRPr sz="900" kern="1200">
        <a:solidFill>
          <a:schemeClr val="tx1"/>
        </a:solidFill>
        <a:latin typeface="+mn-lt"/>
        <a:ea typeface="+mn-ea"/>
        <a:cs typeface="+mn-cs"/>
      </a:defRPr>
    </a:lvl2pPr>
    <a:lvl3pPr marL="470143" algn="l" defTabSz="470143" rtl="0" eaLnBrk="1" latinLnBrk="0" hangingPunct="1">
      <a:defRPr sz="900" kern="1200">
        <a:solidFill>
          <a:schemeClr val="tx1"/>
        </a:solidFill>
        <a:latin typeface="+mn-lt"/>
        <a:ea typeface="+mn-ea"/>
        <a:cs typeface="+mn-cs"/>
      </a:defRPr>
    </a:lvl3pPr>
    <a:lvl4pPr marL="705216" algn="l" defTabSz="470143" rtl="0" eaLnBrk="1" latinLnBrk="0" hangingPunct="1">
      <a:defRPr sz="900" kern="1200">
        <a:solidFill>
          <a:schemeClr val="tx1"/>
        </a:solidFill>
        <a:latin typeface="+mn-lt"/>
        <a:ea typeface="+mn-ea"/>
        <a:cs typeface="+mn-cs"/>
      </a:defRPr>
    </a:lvl4pPr>
    <a:lvl5pPr marL="940287" algn="l" defTabSz="470143" rtl="0" eaLnBrk="1" latinLnBrk="0" hangingPunct="1">
      <a:defRPr sz="900" kern="1200">
        <a:solidFill>
          <a:schemeClr val="tx1"/>
        </a:solidFill>
        <a:latin typeface="+mn-lt"/>
        <a:ea typeface="+mn-ea"/>
        <a:cs typeface="+mn-cs"/>
      </a:defRPr>
    </a:lvl5pPr>
    <a:lvl6pPr marL="1175359" algn="l" defTabSz="470143" rtl="0" eaLnBrk="1" latinLnBrk="0" hangingPunct="1">
      <a:defRPr sz="900" kern="1200">
        <a:solidFill>
          <a:schemeClr val="tx1"/>
        </a:solidFill>
        <a:latin typeface="+mn-lt"/>
        <a:ea typeface="+mn-ea"/>
        <a:cs typeface="+mn-cs"/>
      </a:defRPr>
    </a:lvl6pPr>
    <a:lvl7pPr marL="1410430" algn="l" defTabSz="470143" rtl="0" eaLnBrk="1" latinLnBrk="0" hangingPunct="1">
      <a:defRPr sz="900" kern="1200">
        <a:solidFill>
          <a:schemeClr val="tx1"/>
        </a:solidFill>
        <a:latin typeface="+mn-lt"/>
        <a:ea typeface="+mn-ea"/>
        <a:cs typeface="+mn-cs"/>
      </a:defRPr>
    </a:lvl7pPr>
    <a:lvl8pPr marL="1645504" algn="l" defTabSz="470143" rtl="0" eaLnBrk="1" latinLnBrk="0" hangingPunct="1">
      <a:defRPr sz="900" kern="1200">
        <a:solidFill>
          <a:schemeClr val="tx1"/>
        </a:solidFill>
        <a:latin typeface="+mn-lt"/>
        <a:ea typeface="+mn-ea"/>
        <a:cs typeface="+mn-cs"/>
      </a:defRPr>
    </a:lvl8pPr>
    <a:lvl9pPr marL="1880575" algn="l" defTabSz="470143" rtl="0" eaLnBrk="1" latinLnBrk="0" hangingPunct="1">
      <a:defRPr sz="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595" autoAdjust="0"/>
  </p:normalViewPr>
  <p:slideViewPr>
    <p:cSldViewPr snapToGrid="0" snapToObjects="1">
      <p:cViewPr varScale="1">
        <p:scale>
          <a:sx n="115" d="100"/>
          <a:sy n="115" d="100"/>
        </p:scale>
        <p:origin x="-856" y="-96"/>
      </p:cViewPr>
      <p:guideLst>
        <p:guide orient="horz" pos="1695"/>
        <p:guide pos="22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F51D8A72-98F2-B24C-9A34-1066B4D44256}" type="datetimeFigureOut">
              <a:rPr lang="fr-FR" smtClean="0"/>
              <a:t>23/11/18</a:t>
            </a:fld>
            <a:endParaRPr lang="en-US"/>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D88263B3-C7F9-0447-BF20-5BABBB2E59FC}" type="slidenum">
              <a:rPr lang="en-US" smtClean="0"/>
              <a:t>‹#›</a:t>
            </a:fld>
            <a:endParaRPr lang="en-US"/>
          </a:p>
        </p:txBody>
      </p:sp>
    </p:spTree>
    <p:extLst>
      <p:ext uri="{BB962C8B-B14F-4D97-AF65-F5344CB8AC3E}">
        <p14:creationId xmlns:p14="http://schemas.microsoft.com/office/powerpoint/2010/main" val="415966090"/>
      </p:ext>
    </p:extLst>
  </p:cSld>
  <p:clrMap bg1="lt1" tx1="dk1" bg2="lt2" tx2="dk2" accent1="accent1" accent2="accent2" accent3="accent3" accent4="accent4" accent5="accent5" accent6="accent6" hlink="hlink" folHlink="folHlink"/>
  <p:notesStyle>
    <a:lvl1pPr marL="0" algn="l" defTabSz="235071" rtl="0" eaLnBrk="1" latinLnBrk="0" hangingPunct="1">
      <a:defRPr sz="700" kern="1200">
        <a:solidFill>
          <a:schemeClr val="tx1"/>
        </a:solidFill>
        <a:latin typeface="+mn-lt"/>
        <a:ea typeface="+mn-ea"/>
        <a:cs typeface="+mn-cs"/>
      </a:defRPr>
    </a:lvl1pPr>
    <a:lvl2pPr marL="235071" algn="l" defTabSz="235071" rtl="0" eaLnBrk="1" latinLnBrk="0" hangingPunct="1">
      <a:defRPr sz="700" kern="1200">
        <a:solidFill>
          <a:schemeClr val="tx1"/>
        </a:solidFill>
        <a:latin typeface="+mn-lt"/>
        <a:ea typeface="+mn-ea"/>
        <a:cs typeface="+mn-cs"/>
      </a:defRPr>
    </a:lvl2pPr>
    <a:lvl3pPr marL="470143" algn="l" defTabSz="235071" rtl="0" eaLnBrk="1" latinLnBrk="0" hangingPunct="1">
      <a:defRPr sz="700" kern="1200">
        <a:solidFill>
          <a:schemeClr val="tx1"/>
        </a:solidFill>
        <a:latin typeface="+mn-lt"/>
        <a:ea typeface="+mn-ea"/>
        <a:cs typeface="+mn-cs"/>
      </a:defRPr>
    </a:lvl3pPr>
    <a:lvl4pPr marL="705216" algn="l" defTabSz="235071" rtl="0" eaLnBrk="1" latinLnBrk="0" hangingPunct="1">
      <a:defRPr sz="700" kern="1200">
        <a:solidFill>
          <a:schemeClr val="tx1"/>
        </a:solidFill>
        <a:latin typeface="+mn-lt"/>
        <a:ea typeface="+mn-ea"/>
        <a:cs typeface="+mn-cs"/>
      </a:defRPr>
    </a:lvl4pPr>
    <a:lvl5pPr marL="940287" algn="l" defTabSz="235071" rtl="0" eaLnBrk="1" latinLnBrk="0" hangingPunct="1">
      <a:defRPr sz="700" kern="1200">
        <a:solidFill>
          <a:schemeClr val="tx1"/>
        </a:solidFill>
        <a:latin typeface="+mn-lt"/>
        <a:ea typeface="+mn-ea"/>
        <a:cs typeface="+mn-cs"/>
      </a:defRPr>
    </a:lvl5pPr>
    <a:lvl6pPr marL="1175359" algn="l" defTabSz="235071" rtl="0" eaLnBrk="1" latinLnBrk="0" hangingPunct="1">
      <a:defRPr sz="700" kern="1200">
        <a:solidFill>
          <a:schemeClr val="tx1"/>
        </a:solidFill>
        <a:latin typeface="+mn-lt"/>
        <a:ea typeface="+mn-ea"/>
        <a:cs typeface="+mn-cs"/>
      </a:defRPr>
    </a:lvl6pPr>
    <a:lvl7pPr marL="1410430" algn="l" defTabSz="235071" rtl="0" eaLnBrk="1" latinLnBrk="0" hangingPunct="1">
      <a:defRPr sz="700" kern="1200">
        <a:solidFill>
          <a:schemeClr val="tx1"/>
        </a:solidFill>
        <a:latin typeface="+mn-lt"/>
        <a:ea typeface="+mn-ea"/>
        <a:cs typeface="+mn-cs"/>
      </a:defRPr>
    </a:lvl7pPr>
    <a:lvl8pPr marL="1645504" algn="l" defTabSz="235071" rtl="0" eaLnBrk="1" latinLnBrk="0" hangingPunct="1">
      <a:defRPr sz="700" kern="1200">
        <a:solidFill>
          <a:schemeClr val="tx1"/>
        </a:solidFill>
        <a:latin typeface="+mn-lt"/>
        <a:ea typeface="+mn-ea"/>
        <a:cs typeface="+mn-cs"/>
      </a:defRPr>
    </a:lvl8pPr>
    <a:lvl9pPr marL="1880575" algn="l" defTabSz="235071" rtl="0" eaLnBrk="1" latinLnBrk="0" hangingPunct="1">
      <a:defRPr sz="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pPr marL="171450" indent="-171450">
              <a:buFontTx/>
              <a:buChar char="-"/>
            </a:pPr>
            <a:r>
              <a:rPr lang="en-US" dirty="0" err="1" smtClean="0"/>
              <a:t>Préliminaire</a:t>
            </a:r>
            <a:r>
              <a:rPr lang="en-US" dirty="0" smtClean="0"/>
              <a:t> : </a:t>
            </a:r>
            <a:r>
              <a:rPr lang="en-US" dirty="0" err="1" smtClean="0"/>
              <a:t>d’où</a:t>
            </a:r>
            <a:r>
              <a:rPr lang="en-US" dirty="0" smtClean="0"/>
              <a:t> je </a:t>
            </a:r>
            <a:r>
              <a:rPr lang="en-US" dirty="0" err="1" smtClean="0"/>
              <a:t>parle</a:t>
            </a:r>
            <a:r>
              <a:rPr lang="en-US" dirty="0" smtClean="0"/>
              <a:t> ?</a:t>
            </a:r>
          </a:p>
          <a:p>
            <a:pPr marL="1085850" lvl="2" indent="-171450">
              <a:buFontTx/>
              <a:buChar char="-"/>
            </a:pPr>
            <a:r>
              <a:rPr lang="en-US" dirty="0" err="1" smtClean="0"/>
              <a:t>Personne</a:t>
            </a:r>
            <a:r>
              <a:rPr lang="en-US" dirty="0" smtClean="0"/>
              <a:t> </a:t>
            </a:r>
            <a:r>
              <a:rPr lang="en-US" dirty="0" err="1" smtClean="0"/>
              <a:t>dyadique</a:t>
            </a:r>
            <a:r>
              <a:rPr lang="en-US" dirty="0" smtClean="0"/>
              <a:t>, </a:t>
            </a:r>
            <a:r>
              <a:rPr lang="en-US" dirty="0" err="1" smtClean="0"/>
              <a:t>c’est</a:t>
            </a:r>
            <a:r>
              <a:rPr lang="en-US" dirty="0" smtClean="0"/>
              <a:t>-</a:t>
            </a:r>
            <a:r>
              <a:rPr lang="en-US" dirty="0" err="1" smtClean="0"/>
              <a:t>à</a:t>
            </a:r>
            <a:r>
              <a:rPr lang="en-US" dirty="0" smtClean="0"/>
              <a:t>-dire </a:t>
            </a:r>
            <a:r>
              <a:rPr lang="en-US" dirty="0" err="1" smtClean="0"/>
              <a:t>une</a:t>
            </a:r>
            <a:r>
              <a:rPr lang="en-US" dirty="0" smtClean="0"/>
              <a:t> </a:t>
            </a:r>
            <a:r>
              <a:rPr lang="en-US" dirty="0" err="1" smtClean="0"/>
              <a:t>personne</a:t>
            </a:r>
            <a:r>
              <a:rPr lang="en-US" dirty="0" smtClean="0"/>
              <a:t> </a:t>
            </a:r>
            <a:r>
              <a:rPr lang="en-US" dirty="0" err="1" smtClean="0"/>
              <a:t>rentrant</a:t>
            </a:r>
            <a:r>
              <a:rPr lang="en-US" dirty="0" smtClean="0"/>
              <a:t> </a:t>
            </a:r>
            <a:r>
              <a:rPr lang="en-US" dirty="0" err="1" smtClean="0"/>
              <a:t>dans</a:t>
            </a:r>
            <a:r>
              <a:rPr lang="en-US" dirty="0" smtClean="0"/>
              <a:t> le </a:t>
            </a:r>
            <a:r>
              <a:rPr lang="en-US" dirty="0" err="1" smtClean="0"/>
              <a:t>moule</a:t>
            </a:r>
            <a:r>
              <a:rPr lang="en-US" dirty="0" smtClean="0"/>
              <a:t> </a:t>
            </a:r>
            <a:r>
              <a:rPr lang="en-US" dirty="0" err="1" smtClean="0"/>
              <a:t>binaire</a:t>
            </a:r>
            <a:r>
              <a:rPr lang="en-US" dirty="0" smtClean="0"/>
              <a:t> </a:t>
            </a:r>
            <a:r>
              <a:rPr lang="en-US" dirty="0" smtClean="0">
                <a:sym typeface="Wingdings"/>
              </a:rPr>
              <a:t> </a:t>
            </a:r>
            <a:r>
              <a:rPr lang="en-US" dirty="0" err="1" smtClean="0">
                <a:sym typeface="Wingdings"/>
              </a:rPr>
              <a:t>risque</a:t>
            </a:r>
            <a:r>
              <a:rPr lang="en-US" dirty="0" smtClean="0">
                <a:sym typeface="Wingdings"/>
              </a:rPr>
              <a:t> pour </a:t>
            </a:r>
            <a:r>
              <a:rPr lang="en-US" dirty="0" err="1" smtClean="0">
                <a:sym typeface="Wingdings"/>
              </a:rPr>
              <a:t>moi</a:t>
            </a:r>
            <a:r>
              <a:rPr lang="en-US" baseline="0" dirty="0" smtClean="0">
                <a:sym typeface="Wingdings"/>
              </a:rPr>
              <a:t> </a:t>
            </a:r>
            <a:r>
              <a:rPr lang="en-US" baseline="0" dirty="0" err="1" smtClean="0">
                <a:sym typeface="Wingdings"/>
              </a:rPr>
              <a:t>d’avoir</a:t>
            </a:r>
            <a:r>
              <a:rPr lang="en-US" baseline="0" dirty="0" smtClean="0">
                <a:sym typeface="Wingdings"/>
              </a:rPr>
              <a:t> </a:t>
            </a:r>
            <a:r>
              <a:rPr lang="en-US" baseline="0" dirty="0" err="1" smtClean="0">
                <a:sym typeface="Wingdings"/>
              </a:rPr>
              <a:t>une</a:t>
            </a:r>
            <a:r>
              <a:rPr lang="en-US" baseline="0" dirty="0" smtClean="0">
                <a:sym typeface="Wingdings"/>
              </a:rPr>
              <a:t> conception </a:t>
            </a:r>
            <a:r>
              <a:rPr lang="en-US" baseline="0" dirty="0" err="1" smtClean="0">
                <a:sym typeface="Wingdings"/>
              </a:rPr>
              <a:t>biaisée</a:t>
            </a:r>
            <a:r>
              <a:rPr lang="en-US" baseline="0" dirty="0" smtClean="0">
                <a:sym typeface="Wingdings"/>
              </a:rPr>
              <a:t> quant </a:t>
            </a:r>
            <a:r>
              <a:rPr lang="en-US" baseline="0" dirty="0" err="1" smtClean="0">
                <a:sym typeface="Wingdings"/>
              </a:rPr>
              <a:t>à</a:t>
            </a:r>
            <a:r>
              <a:rPr lang="en-US" baseline="0" dirty="0" smtClean="0">
                <a:sym typeface="Wingdings"/>
              </a:rPr>
              <a:t> </a:t>
            </a:r>
            <a:r>
              <a:rPr lang="en-US" baseline="0" dirty="0" err="1" smtClean="0">
                <a:sym typeface="Wingdings"/>
              </a:rPr>
              <a:t>l’expérience</a:t>
            </a:r>
            <a:r>
              <a:rPr lang="en-US" baseline="0" dirty="0" smtClean="0">
                <a:sym typeface="Wingdings"/>
              </a:rPr>
              <a:t> et au savoir des </a:t>
            </a:r>
            <a:r>
              <a:rPr lang="en-US" baseline="0" dirty="0" err="1" smtClean="0">
                <a:sym typeface="Wingdings"/>
              </a:rPr>
              <a:t>personnes</a:t>
            </a:r>
            <a:r>
              <a:rPr lang="en-US" baseline="0" dirty="0" smtClean="0">
                <a:sym typeface="Wingdings"/>
              </a:rPr>
              <a:t> </a:t>
            </a:r>
            <a:r>
              <a:rPr lang="en-US" baseline="0" dirty="0" err="1" smtClean="0">
                <a:sym typeface="Wingdings"/>
              </a:rPr>
              <a:t>intersexuées</a:t>
            </a:r>
            <a:r>
              <a:rPr lang="en-US" baseline="0" dirty="0" smtClean="0">
                <a:sym typeface="Wingdings"/>
              </a:rPr>
              <a:t>.</a:t>
            </a:r>
            <a:endParaRPr lang="en-US" dirty="0" smtClean="0"/>
          </a:p>
          <a:p>
            <a:pPr marL="1085850" lvl="2" indent="-171450">
              <a:buFontTx/>
              <a:buChar char="-"/>
            </a:pPr>
            <a:r>
              <a:rPr lang="en-US" dirty="0" err="1" smtClean="0"/>
              <a:t>Universitaire</a:t>
            </a:r>
            <a:r>
              <a:rPr lang="en-US" dirty="0" smtClean="0"/>
              <a:t>, </a:t>
            </a:r>
            <a:r>
              <a:rPr lang="en-US" dirty="0" err="1" smtClean="0"/>
              <a:t>tant</a:t>
            </a:r>
            <a:r>
              <a:rPr lang="en-US" dirty="0" smtClean="0"/>
              <a:t> </a:t>
            </a:r>
            <a:r>
              <a:rPr lang="en-US" dirty="0" err="1" smtClean="0"/>
              <a:t>comme</a:t>
            </a:r>
            <a:r>
              <a:rPr lang="en-US" baseline="0" dirty="0" smtClean="0"/>
              <a:t> </a:t>
            </a:r>
            <a:r>
              <a:rPr lang="en-US" baseline="0" dirty="0" err="1" smtClean="0"/>
              <a:t>observateur</a:t>
            </a:r>
            <a:r>
              <a:rPr lang="en-US" baseline="0" dirty="0" smtClean="0"/>
              <a:t> </a:t>
            </a:r>
            <a:r>
              <a:rPr lang="en-US" baseline="0" dirty="0" err="1" smtClean="0"/>
              <a:t>qu’acteur</a:t>
            </a:r>
            <a:r>
              <a:rPr lang="en-US" baseline="0" dirty="0" smtClean="0"/>
              <a:t> </a:t>
            </a:r>
            <a:r>
              <a:rPr lang="en-US" baseline="0" dirty="0" smtClean="0"/>
              <a:t>: association GISS | Alter </a:t>
            </a:r>
            <a:r>
              <a:rPr lang="en-US" baseline="0" dirty="0" smtClean="0"/>
              <a:t>Corpus pour </a:t>
            </a:r>
            <a:r>
              <a:rPr lang="en-US" baseline="0" dirty="0" err="1" smtClean="0"/>
              <a:t>solliciter</a:t>
            </a:r>
            <a:r>
              <a:rPr lang="en-US" baseline="0" dirty="0" smtClean="0"/>
              <a:t> les institutions </a:t>
            </a:r>
            <a:r>
              <a:rPr lang="en-US" baseline="0" dirty="0" err="1" smtClean="0"/>
              <a:t>ou</a:t>
            </a:r>
            <a:r>
              <a:rPr lang="en-US" baseline="0" dirty="0" smtClean="0"/>
              <a:t> les forcer </a:t>
            </a:r>
            <a:r>
              <a:rPr lang="en-US" baseline="0" dirty="0" err="1" smtClean="0"/>
              <a:t>à</a:t>
            </a:r>
            <a:r>
              <a:rPr lang="en-US" baseline="0" dirty="0" smtClean="0"/>
              <a:t> </a:t>
            </a:r>
            <a:r>
              <a:rPr lang="en-US" baseline="0" dirty="0" err="1" smtClean="0"/>
              <a:t>intervenir</a:t>
            </a:r>
            <a:r>
              <a:rPr lang="en-US" baseline="0" dirty="0" smtClean="0"/>
              <a:t> (</a:t>
            </a:r>
            <a:r>
              <a:rPr lang="en-US" baseline="0" dirty="0" err="1" smtClean="0"/>
              <a:t>procès</a:t>
            </a:r>
            <a:r>
              <a:rPr lang="en-US" baseline="0" dirty="0" smtClean="0"/>
              <a:t> </a:t>
            </a:r>
            <a:r>
              <a:rPr lang="en-US" baseline="0" dirty="0" err="1" smtClean="0"/>
              <a:t>devant</a:t>
            </a:r>
            <a:r>
              <a:rPr lang="en-US" baseline="0" dirty="0" smtClean="0"/>
              <a:t> le </a:t>
            </a:r>
            <a:r>
              <a:rPr lang="en-US" baseline="0" dirty="0" err="1" smtClean="0"/>
              <a:t>juge</a:t>
            </a:r>
            <a:r>
              <a:rPr lang="en-US" baseline="0" dirty="0" smtClean="0"/>
              <a:t> </a:t>
            </a:r>
            <a:r>
              <a:rPr lang="en-US" baseline="0" dirty="0" err="1" smtClean="0"/>
              <a:t>administratif</a:t>
            </a:r>
            <a:r>
              <a:rPr lang="en-US" baseline="0" dirty="0" smtClean="0"/>
              <a:t> ≈ production du </a:t>
            </a:r>
            <a:r>
              <a:rPr lang="en-US" baseline="0" dirty="0" err="1" smtClean="0"/>
              <a:t>matériel</a:t>
            </a:r>
            <a:r>
              <a:rPr lang="en-US" baseline="0" dirty="0" smtClean="0"/>
              <a:t> </a:t>
            </a:r>
            <a:r>
              <a:rPr lang="en-US" baseline="0" dirty="0" err="1" smtClean="0"/>
              <a:t>scientifique</a:t>
            </a:r>
            <a:r>
              <a:rPr lang="en-US" baseline="0" dirty="0" smtClean="0"/>
              <a:t>.</a:t>
            </a:r>
            <a:endParaRPr lang="en-US" baseline="0" dirty="0" smtClean="0"/>
          </a:p>
          <a:p>
            <a:pPr marL="1085850" lvl="2" indent="-171450">
              <a:buFontTx/>
              <a:buChar char="-"/>
            </a:pPr>
            <a:r>
              <a:rPr lang="en-US" baseline="0" dirty="0" err="1" smtClean="0"/>
              <a:t>Universitaire</a:t>
            </a:r>
            <a:r>
              <a:rPr lang="en-US" baseline="0" dirty="0" smtClean="0"/>
              <a:t> en </a:t>
            </a:r>
            <a:r>
              <a:rPr lang="en-US" baseline="0" dirty="0" err="1" smtClean="0"/>
              <a:t>droit</a:t>
            </a:r>
            <a:r>
              <a:rPr lang="en-US" baseline="0" dirty="0" smtClean="0"/>
              <a:t> </a:t>
            </a:r>
            <a:r>
              <a:rPr lang="en-US" baseline="0" dirty="0" smtClean="0">
                <a:sym typeface="Wingdings"/>
              </a:rPr>
              <a:t> </a:t>
            </a:r>
            <a:r>
              <a:rPr lang="en-US" baseline="0" dirty="0" err="1" smtClean="0">
                <a:sym typeface="Wingdings"/>
              </a:rPr>
              <a:t>interrompez</a:t>
            </a:r>
            <a:r>
              <a:rPr lang="en-US" baseline="0" dirty="0" smtClean="0">
                <a:sym typeface="Wingdings"/>
              </a:rPr>
              <a:t> </a:t>
            </a:r>
            <a:r>
              <a:rPr lang="en-US" baseline="0" dirty="0" err="1" smtClean="0">
                <a:sym typeface="Wingdings"/>
              </a:rPr>
              <a:t>moi</a:t>
            </a:r>
            <a:r>
              <a:rPr lang="en-US" baseline="0" dirty="0" smtClean="0">
                <a:sym typeface="Wingdings"/>
              </a:rPr>
              <a:t> </a:t>
            </a:r>
            <a:r>
              <a:rPr lang="en-US" baseline="0" dirty="0" err="1" smtClean="0">
                <a:sym typeface="Wingdings"/>
              </a:rPr>
              <a:t>si</a:t>
            </a:r>
            <a:r>
              <a:rPr lang="en-US" baseline="0" dirty="0" smtClean="0">
                <a:sym typeface="Wingdings"/>
              </a:rPr>
              <a:t> je </a:t>
            </a:r>
            <a:r>
              <a:rPr lang="en-US" baseline="0" dirty="0" err="1" smtClean="0">
                <a:sym typeface="Wingdings"/>
              </a:rPr>
              <a:t>manie</a:t>
            </a:r>
            <a:r>
              <a:rPr lang="en-US" baseline="0" dirty="0" smtClean="0">
                <a:sym typeface="Wingdings"/>
              </a:rPr>
              <a:t> un verbiage </a:t>
            </a:r>
            <a:r>
              <a:rPr lang="en-US" baseline="0" dirty="0" err="1" smtClean="0">
                <a:sym typeface="Wingdings"/>
              </a:rPr>
              <a:t>juridique</a:t>
            </a:r>
            <a:r>
              <a:rPr lang="en-US" baseline="0" dirty="0" smtClean="0">
                <a:sym typeface="Wingdings"/>
              </a:rPr>
              <a:t> </a:t>
            </a:r>
            <a:r>
              <a:rPr lang="en-US" baseline="0" dirty="0" err="1" smtClean="0">
                <a:sym typeface="Wingdings"/>
              </a:rPr>
              <a:t>incompréhensible</a:t>
            </a:r>
            <a:r>
              <a:rPr lang="en-US" baseline="0" dirty="0" smtClean="0">
                <a:sym typeface="Wingdings"/>
              </a:rPr>
              <a:t>, </a:t>
            </a:r>
            <a:r>
              <a:rPr lang="en-US" baseline="0" dirty="0" err="1" smtClean="0">
                <a:sym typeface="Wingdings"/>
              </a:rPr>
              <a:t>digne</a:t>
            </a:r>
            <a:r>
              <a:rPr lang="en-US" baseline="0" dirty="0" smtClean="0">
                <a:sym typeface="Wingdings"/>
              </a:rPr>
              <a:t> d’un </a:t>
            </a:r>
            <a:r>
              <a:rPr lang="en-US" baseline="0" dirty="0" err="1" smtClean="0">
                <a:sym typeface="Wingdings"/>
              </a:rPr>
              <a:t>pontife</a:t>
            </a:r>
            <a:r>
              <a:rPr lang="en-US" baseline="0" dirty="0" smtClean="0">
                <a:sym typeface="Wingdings"/>
              </a:rPr>
              <a:t> </a:t>
            </a:r>
            <a:r>
              <a:rPr lang="en-US" baseline="0" dirty="0" err="1" smtClean="0">
                <a:sym typeface="Wingdings"/>
              </a:rPr>
              <a:t>romain</a:t>
            </a:r>
            <a:r>
              <a:rPr lang="en-US" baseline="0" dirty="0" smtClean="0">
                <a:sym typeface="Wingdings"/>
              </a:rPr>
              <a:t> </a:t>
            </a:r>
            <a:r>
              <a:rPr lang="en-US" baseline="0" dirty="0" err="1" smtClean="0">
                <a:sym typeface="Wingdings"/>
              </a:rPr>
              <a:t>cachant</a:t>
            </a:r>
            <a:r>
              <a:rPr lang="en-US" baseline="0" dirty="0" smtClean="0">
                <a:sym typeface="Wingdings"/>
              </a:rPr>
              <a:t> le </a:t>
            </a:r>
            <a:r>
              <a:rPr lang="en-US" baseline="0" dirty="0" err="1" smtClean="0">
                <a:sym typeface="Wingdings"/>
              </a:rPr>
              <a:t>droit</a:t>
            </a:r>
            <a:r>
              <a:rPr lang="en-US" baseline="0" dirty="0" smtClean="0">
                <a:sym typeface="Wingdings"/>
              </a:rPr>
              <a:t> </a:t>
            </a:r>
            <a:r>
              <a:rPr lang="en-US" baseline="0" dirty="0" err="1" smtClean="0">
                <a:sym typeface="Wingdings"/>
              </a:rPr>
              <a:t>dans</a:t>
            </a:r>
            <a:r>
              <a:rPr lang="en-US" baseline="0" dirty="0" smtClean="0">
                <a:sym typeface="Wingdings"/>
              </a:rPr>
              <a:t> son temps et non d’un </a:t>
            </a:r>
            <a:r>
              <a:rPr lang="en-US" baseline="0" dirty="0" err="1" smtClean="0">
                <a:sym typeface="Wingdings"/>
              </a:rPr>
              <a:t>juriste</a:t>
            </a:r>
            <a:r>
              <a:rPr lang="en-US" baseline="0" dirty="0" smtClean="0">
                <a:sym typeface="Wingdings"/>
              </a:rPr>
              <a:t> </a:t>
            </a:r>
            <a:r>
              <a:rPr lang="en-US" baseline="0" dirty="0" err="1" smtClean="0">
                <a:sym typeface="Wingdings"/>
              </a:rPr>
              <a:t>dans</a:t>
            </a:r>
            <a:r>
              <a:rPr lang="en-US" baseline="0" dirty="0" smtClean="0">
                <a:sym typeface="Wingdings"/>
              </a:rPr>
              <a:t> la </a:t>
            </a:r>
            <a:r>
              <a:rPr lang="en-US" baseline="0" dirty="0" err="1" smtClean="0">
                <a:sym typeface="Wingdings"/>
              </a:rPr>
              <a:t>cité</a:t>
            </a:r>
            <a:r>
              <a:rPr lang="en-US" baseline="0" dirty="0" smtClean="0">
                <a:sym typeface="Wingdings"/>
              </a:rPr>
              <a:t> !</a:t>
            </a:r>
            <a:endParaRPr lang="en-US" baseline="0" dirty="0" smtClean="0"/>
          </a:p>
          <a:p>
            <a:pPr marL="1085850" lvl="2" indent="-171450">
              <a:buFontTx/>
              <a:buChar char="-"/>
            </a:pPr>
            <a:endParaRPr lang="en-US" baseline="0" dirty="0" smtClean="0"/>
          </a:p>
          <a:p>
            <a:pPr marL="628650" lvl="1" indent="-171450">
              <a:buFontTx/>
              <a:buChar char="-"/>
            </a:pPr>
            <a:endParaRPr lang="en-US" dirty="0" smtClean="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1</a:t>
            </a:fld>
            <a:endParaRPr lang="en-US"/>
          </a:p>
        </p:txBody>
      </p:sp>
    </p:spTree>
    <p:extLst>
      <p:ext uri="{BB962C8B-B14F-4D97-AF65-F5344CB8AC3E}">
        <p14:creationId xmlns:p14="http://schemas.microsoft.com/office/powerpoint/2010/main" val="3962486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pPr marL="228600" indent="-228600">
              <a:buAutoNum type="arabicPeriod"/>
            </a:pPr>
            <a:r>
              <a:rPr lang="fr-CA" sz="700" noProof="0" dirty="0" smtClean="0"/>
              <a:t>Genre</a:t>
            </a:r>
            <a:r>
              <a:rPr lang="fr-CA" sz="700" baseline="0" noProof="0" dirty="0" smtClean="0"/>
              <a:t> / identité de genre / expression de genre</a:t>
            </a:r>
          </a:p>
          <a:p>
            <a:pPr marL="685800" lvl="1" indent="-228600">
              <a:buFont typeface="+mj-lt"/>
              <a:buAutoNum type="alphaLcPeriod"/>
            </a:pPr>
            <a:r>
              <a:rPr lang="fr-CA" sz="700" baseline="0" noProof="0" dirty="0" smtClean="0"/>
              <a:t>Genre</a:t>
            </a:r>
          </a:p>
          <a:p>
            <a:pPr marL="1143000" lvl="2" indent="-228600">
              <a:buFont typeface="Arial"/>
              <a:buChar char="•"/>
            </a:pPr>
            <a:r>
              <a:rPr lang="fr-CA" sz="700" noProof="0" dirty="0" smtClean="0"/>
              <a:t>« une manière de se référer à l'organisation sociale de la relation entre les sexes. » (J. Scott, « Le genre une catégorie utile d’analyse historique », </a:t>
            </a:r>
            <a:r>
              <a:rPr lang="fr-CA" sz="700" i="1" noProof="0" dirty="0" smtClean="0"/>
              <a:t>Les cahiers du </a:t>
            </a:r>
            <a:r>
              <a:rPr lang="fr-CA" sz="700" i="1" noProof="0" dirty="0" err="1" smtClean="0"/>
              <a:t>Grif</a:t>
            </a:r>
            <a:r>
              <a:rPr lang="fr-CA" sz="700" noProof="0" dirty="0" smtClean="0"/>
              <a:t>, n° 37-38, 1988, p. 126).</a:t>
            </a:r>
          </a:p>
          <a:p>
            <a:pPr marL="1143000" lvl="2" indent="-228600">
              <a:buFont typeface="Arial"/>
              <a:buChar char="•"/>
            </a:pPr>
            <a:r>
              <a:rPr lang="fr-CA" sz="700" noProof="0" dirty="0" smtClean="0"/>
              <a:t>« dispositifs par lesquels le pouvoir, et son arme principale qu’est le droit, saisit, classe et discipline les individus » (</a:t>
            </a:r>
            <a:r>
              <a:rPr lang="fr-CA" sz="700" noProof="0" dirty="0" err="1" smtClean="0"/>
              <a:t>Hennette</a:t>
            </a:r>
            <a:r>
              <a:rPr lang="fr-CA" sz="700" noProof="0" dirty="0" smtClean="0"/>
              <a:t>-Vauchez </a:t>
            </a:r>
            <a:r>
              <a:rPr lang="fr-CA" sz="700" i="1" noProof="0" dirty="0" smtClean="0"/>
              <a:t>et al</a:t>
            </a:r>
            <a:r>
              <a:rPr lang="fr-CA" sz="700" noProof="0" dirty="0" smtClean="0"/>
              <a:t>., </a:t>
            </a:r>
            <a:r>
              <a:rPr lang="fr-CA" sz="700" i="1" noProof="0" dirty="0" smtClean="0"/>
              <a:t>La loi et le genre</a:t>
            </a:r>
            <a:r>
              <a:rPr lang="fr-CA" sz="700" noProof="0" dirty="0" smtClean="0"/>
              <a:t>, 2014, p. 12)</a:t>
            </a:r>
            <a:endParaRPr lang="fr-CA" sz="700" baseline="0" noProof="0" dirty="0" smtClean="0"/>
          </a:p>
          <a:p>
            <a:pPr marL="685800" lvl="1" indent="-228600">
              <a:buFont typeface="+mj-lt"/>
              <a:buAutoNum type="alphaLcPeriod"/>
            </a:pPr>
            <a:r>
              <a:rPr lang="fr-CA" sz="700" noProof="0" dirty="0" smtClean="0"/>
              <a:t>Identité</a:t>
            </a:r>
            <a:r>
              <a:rPr lang="fr-CA" sz="700" baseline="0" noProof="0" dirty="0" smtClean="0"/>
              <a:t> de genre : « </a:t>
            </a:r>
            <a:r>
              <a:rPr lang="fr-CA" sz="700" i="0" kern="1200" noProof="0" dirty="0" smtClean="0">
                <a:solidFill>
                  <a:schemeClr val="tx1"/>
                </a:solidFill>
                <a:latin typeface="+mn-lt"/>
                <a:ea typeface="+mn-ea"/>
                <a:cs typeface="+mn-cs"/>
              </a:rPr>
              <a:t>l’expérience intime et personnelle de son genre profondément vécue par chacun » (Principes de Yogyakarta, 2006)</a:t>
            </a:r>
          </a:p>
          <a:p>
            <a:pPr marL="685800" lvl="1" indent="-228600">
              <a:buFont typeface="+mj-lt"/>
              <a:buAutoNum type="alphaLcPeriod"/>
            </a:pPr>
            <a:r>
              <a:rPr lang="fr-CA" sz="700" i="0" kern="1200" baseline="0" noProof="0" dirty="0" smtClean="0">
                <a:solidFill>
                  <a:schemeClr val="tx1"/>
                </a:solidFill>
                <a:latin typeface="+mn-lt"/>
                <a:ea typeface="+mn-ea"/>
                <a:cs typeface="+mn-cs"/>
              </a:rPr>
              <a:t>Expression de genre : « </a:t>
            </a:r>
            <a:r>
              <a:rPr lang="en-US" sz="700" kern="1200" dirty="0" smtClean="0">
                <a:solidFill>
                  <a:schemeClr val="tx1"/>
                </a:solidFill>
                <a:latin typeface="+mn-lt"/>
                <a:ea typeface="+mn-ea"/>
                <a:cs typeface="+mn-cs"/>
              </a:rPr>
              <a:t>La </a:t>
            </a:r>
            <a:r>
              <a:rPr lang="en-US" sz="700" kern="1200" dirty="0" err="1" smtClean="0">
                <a:solidFill>
                  <a:schemeClr val="tx1"/>
                </a:solidFill>
                <a:latin typeface="+mn-lt"/>
                <a:ea typeface="+mn-ea"/>
                <a:cs typeface="+mn-cs"/>
              </a:rPr>
              <a:t>présentation</a:t>
            </a:r>
            <a:r>
              <a:rPr lang="en-US" sz="700" kern="1200" baseline="0" dirty="0" smtClean="0">
                <a:solidFill>
                  <a:schemeClr val="tx1"/>
                </a:solidFill>
                <a:latin typeface="+mn-lt"/>
                <a:ea typeface="+mn-ea"/>
                <a:cs typeface="+mn-cs"/>
              </a:rPr>
              <a:t> du genre </a:t>
            </a:r>
            <a:r>
              <a:rPr lang="en-US" sz="700" kern="1200" baseline="0" dirty="0" err="1" smtClean="0">
                <a:solidFill>
                  <a:schemeClr val="tx1"/>
                </a:solidFill>
                <a:latin typeface="+mn-lt"/>
                <a:ea typeface="+mn-ea"/>
                <a:cs typeface="+mn-cs"/>
              </a:rPr>
              <a:t>d’une</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personne</a:t>
            </a:r>
            <a:r>
              <a:rPr lang="en-US" sz="700" kern="1200" baseline="0" dirty="0" smtClean="0">
                <a:solidFill>
                  <a:schemeClr val="tx1"/>
                </a:solidFill>
                <a:latin typeface="+mn-lt"/>
                <a:ea typeface="+mn-ea"/>
                <a:cs typeface="+mn-cs"/>
              </a:rPr>
              <a:t> via son </a:t>
            </a:r>
            <a:r>
              <a:rPr lang="en-US" sz="700" kern="1200" baseline="0" dirty="0" err="1" smtClean="0">
                <a:solidFill>
                  <a:schemeClr val="tx1"/>
                </a:solidFill>
                <a:latin typeface="+mn-lt"/>
                <a:ea typeface="+mn-ea"/>
                <a:cs typeface="+mn-cs"/>
              </a:rPr>
              <a:t>apparence</a:t>
            </a:r>
            <a:r>
              <a:rPr lang="en-US" sz="700" kern="1200" baseline="0" dirty="0" smtClean="0">
                <a:solidFill>
                  <a:schemeClr val="tx1"/>
                </a:solidFill>
                <a:latin typeface="+mn-lt"/>
                <a:ea typeface="+mn-ea"/>
                <a:cs typeface="+mn-cs"/>
              </a:rPr>
              <a:t> physique, </a:t>
            </a:r>
            <a:r>
              <a:rPr lang="en-US" sz="700" kern="1200" baseline="0" dirty="0" err="1" smtClean="0">
                <a:solidFill>
                  <a:schemeClr val="tx1"/>
                </a:solidFill>
                <a:latin typeface="+mn-lt"/>
                <a:ea typeface="+mn-ea"/>
                <a:cs typeface="+mn-cs"/>
              </a:rPr>
              <a:t>ses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manières</a:t>
            </a:r>
            <a:r>
              <a:rPr lang="en-US" sz="700" kern="1200" baseline="0" dirty="0" smtClean="0">
                <a:solidFill>
                  <a:schemeClr val="tx1"/>
                </a:solidFill>
                <a:latin typeface="+mn-lt"/>
                <a:ea typeface="+mn-ea"/>
                <a:cs typeface="+mn-cs"/>
              </a:rPr>
              <a:t>, son </a:t>
            </a:r>
            <a:r>
              <a:rPr lang="en-US" sz="700" kern="1200" baseline="0" dirty="0" err="1" smtClean="0">
                <a:solidFill>
                  <a:schemeClr val="tx1"/>
                </a:solidFill>
                <a:latin typeface="+mn-lt"/>
                <a:ea typeface="+mn-ea"/>
                <a:cs typeface="+mn-cs"/>
              </a:rPr>
              <a:t>discours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ses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caractéristiques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comportementales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ses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prénoms</a:t>
            </a:r>
            <a:r>
              <a:rPr lang="en-US" sz="700" kern="1200" baseline="0" dirty="0" smtClean="0">
                <a:solidFill>
                  <a:schemeClr val="tx1"/>
                </a:solidFill>
                <a:latin typeface="+mn-lt"/>
                <a:ea typeface="+mn-ea"/>
                <a:cs typeface="+mn-cs"/>
              </a:rPr>
              <a:t> et </a:t>
            </a:r>
            <a:r>
              <a:rPr lang="en-US" sz="700" kern="1200" baseline="0" dirty="0" err="1" smtClean="0">
                <a:solidFill>
                  <a:schemeClr val="tx1"/>
                </a:solidFill>
                <a:latin typeface="+mn-lt"/>
                <a:ea typeface="+mn-ea"/>
                <a:cs typeface="+mn-cs"/>
              </a:rPr>
              <a:t>ses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références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personnelles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étant</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souligné</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que</a:t>
            </a:r>
            <a:r>
              <a:rPr lang="en-US" sz="700" kern="1200" baseline="0" dirty="0" smtClean="0">
                <a:solidFill>
                  <a:schemeClr val="tx1"/>
                </a:solidFill>
                <a:latin typeface="+mn-lt"/>
                <a:ea typeface="+mn-ea"/>
                <a:cs typeface="+mn-cs"/>
              </a:rPr>
              <a:t> son expression de genre </a:t>
            </a:r>
            <a:r>
              <a:rPr lang="en-US" sz="700" kern="1200" baseline="0" dirty="0" err="1" smtClean="0">
                <a:solidFill>
                  <a:schemeClr val="tx1"/>
                </a:solidFill>
                <a:latin typeface="+mn-lt"/>
                <a:ea typeface="+mn-ea"/>
                <a:cs typeface="+mn-cs"/>
              </a:rPr>
              <a:t>peut</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être</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ou</a:t>
            </a:r>
            <a:r>
              <a:rPr lang="en-US" sz="700" kern="1200" baseline="0" dirty="0" smtClean="0">
                <a:solidFill>
                  <a:schemeClr val="tx1"/>
                </a:solidFill>
                <a:latin typeface="+mn-lt"/>
                <a:ea typeface="+mn-ea"/>
                <a:cs typeface="+mn-cs"/>
              </a:rPr>
              <a:t> ne pas </a:t>
            </a:r>
            <a:r>
              <a:rPr lang="en-US" sz="700" kern="1200" baseline="0" dirty="0" err="1" smtClean="0">
                <a:solidFill>
                  <a:schemeClr val="tx1"/>
                </a:solidFill>
                <a:latin typeface="+mn-lt"/>
                <a:ea typeface="+mn-ea"/>
                <a:cs typeface="+mn-cs"/>
              </a:rPr>
              <a:t>être</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conforme</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à</a:t>
            </a:r>
            <a:r>
              <a:rPr lang="en-US" sz="700" kern="1200" baseline="0" dirty="0" smtClean="0">
                <a:solidFill>
                  <a:schemeClr val="tx1"/>
                </a:solidFill>
                <a:latin typeface="+mn-lt"/>
                <a:ea typeface="+mn-ea"/>
                <a:cs typeface="+mn-cs"/>
              </a:rPr>
              <a:t> son </a:t>
            </a:r>
            <a:r>
              <a:rPr lang="en-US" sz="700" kern="1200" baseline="0" dirty="0" err="1" smtClean="0">
                <a:solidFill>
                  <a:schemeClr val="tx1"/>
                </a:solidFill>
                <a:latin typeface="+mn-lt"/>
                <a:ea typeface="+mn-ea"/>
                <a:cs typeface="+mn-cs"/>
              </a:rPr>
              <a:t>identité</a:t>
            </a:r>
            <a:r>
              <a:rPr lang="en-US" sz="700" kern="1200" baseline="0" dirty="0" smtClean="0">
                <a:solidFill>
                  <a:schemeClr val="tx1"/>
                </a:solidFill>
                <a:latin typeface="+mn-lt"/>
                <a:ea typeface="+mn-ea"/>
                <a:cs typeface="+mn-cs"/>
              </a:rPr>
              <a:t> de genre</a:t>
            </a:r>
            <a:r>
              <a:rPr lang="fr-CA" sz="700" i="0" kern="1200" baseline="0" noProof="0" dirty="0" smtClean="0">
                <a:solidFill>
                  <a:schemeClr val="tx1"/>
                </a:solidFill>
                <a:latin typeface="+mn-lt"/>
                <a:ea typeface="+mn-ea"/>
                <a:cs typeface="+mn-cs"/>
              </a:rPr>
              <a:t> » (Principes de Yogyakarta +10, 2017)</a:t>
            </a:r>
            <a:endParaRPr lang="fr-CA" sz="700" noProof="0" dirty="0" smtClean="0"/>
          </a:p>
          <a:p>
            <a:pPr marL="228600" indent="-228600">
              <a:buAutoNum type="arabicPeriod"/>
            </a:pPr>
            <a:endParaRPr lang="fr-CA" sz="700" baseline="0" noProof="0" dirty="0" smtClean="0"/>
          </a:p>
          <a:p>
            <a:pPr marL="228600" indent="-228600">
              <a:buAutoNum type="arabicPeriod"/>
            </a:pPr>
            <a:r>
              <a:rPr lang="fr-CA" sz="700" baseline="0" noProof="0" dirty="0" smtClean="0"/>
              <a:t>Registre d’identité / Titre d’identité</a:t>
            </a:r>
          </a:p>
          <a:p>
            <a:pPr marL="685800" lvl="1" indent="-228600">
              <a:buFont typeface="Arial"/>
              <a:buChar char="•"/>
            </a:pPr>
            <a:r>
              <a:rPr lang="fr-CA" sz="700" baseline="0" noProof="0" dirty="0" smtClean="0"/>
              <a:t>Registre d’identité : documents fixes constitué par une institution afin d’enregistrer des informations sur l’identité de ses </a:t>
            </a:r>
            <a:r>
              <a:rPr lang="fr-CA" sz="700" baseline="0" noProof="0" dirty="0" smtClean="0"/>
              <a:t>membres (ma </a:t>
            </a:r>
            <a:r>
              <a:rPr lang="fr-CA" sz="700" baseline="0" noProof="0" dirty="0" err="1" smtClean="0"/>
              <a:t>déf</a:t>
            </a:r>
            <a:r>
              <a:rPr lang="fr-CA" sz="700" baseline="0" noProof="0" dirty="0" smtClean="0"/>
              <a:t>.). </a:t>
            </a:r>
            <a:r>
              <a:rPr lang="fr-CA" sz="700" baseline="0" noProof="0" dirty="0" err="1" smtClean="0"/>
              <a:t>Expl</a:t>
            </a:r>
            <a:r>
              <a:rPr lang="fr-CA" sz="700" baseline="0" noProof="0" dirty="0" smtClean="0"/>
              <a:t> : registre des actes de naissance.</a:t>
            </a:r>
          </a:p>
          <a:p>
            <a:pPr marL="685800" marR="0" lvl="1" indent="-228600" algn="l" defTabSz="457200" rtl="0" eaLnBrk="1" fontAlgn="auto" latinLnBrk="0" hangingPunct="1">
              <a:lnSpc>
                <a:spcPct val="100000"/>
              </a:lnSpc>
              <a:spcBef>
                <a:spcPts val="0"/>
              </a:spcBef>
              <a:spcAft>
                <a:spcPts val="0"/>
              </a:spcAft>
              <a:buClrTx/>
              <a:buSzTx/>
              <a:buFont typeface="Arial"/>
              <a:buChar char="•"/>
              <a:tabLst/>
              <a:defRPr/>
            </a:pPr>
            <a:r>
              <a:rPr lang="fr-CA" sz="700" baseline="0" noProof="0" dirty="0" smtClean="0"/>
              <a:t>Titre d’identité : </a:t>
            </a:r>
            <a:r>
              <a:rPr lang="fr-CA" sz="700" kern="1200" dirty="0" smtClean="0">
                <a:solidFill>
                  <a:schemeClr val="tx1"/>
                </a:solidFill>
                <a:effectLst/>
                <a:latin typeface="+mn-lt"/>
                <a:ea typeface="+mn-ea"/>
                <a:cs typeface="+mn-cs"/>
              </a:rPr>
              <a:t>documents portatifs</a:t>
            </a:r>
            <a:r>
              <a:rPr lang="fr-CA" sz="700" kern="1200" baseline="0" dirty="0" smtClean="0">
                <a:solidFill>
                  <a:schemeClr val="tx1"/>
                </a:solidFill>
                <a:effectLst/>
                <a:latin typeface="+mn-lt"/>
                <a:ea typeface="+mn-ea"/>
                <a:cs typeface="+mn-cs"/>
              </a:rPr>
              <a:t> </a:t>
            </a:r>
            <a:r>
              <a:rPr lang="fr-CA" sz="700" kern="1200" dirty="0" smtClean="0">
                <a:solidFill>
                  <a:schemeClr val="tx1"/>
                </a:solidFill>
                <a:effectLst/>
                <a:latin typeface="+mn-lt"/>
                <a:ea typeface="+mn-ea"/>
                <a:cs typeface="+mn-cs"/>
              </a:rPr>
              <a:t>fournis aux individus par diverses institutions afin de faciliter par ceux-ci</a:t>
            </a:r>
            <a:r>
              <a:rPr lang="fr-CA" sz="700" kern="1200" baseline="0" dirty="0" smtClean="0">
                <a:solidFill>
                  <a:schemeClr val="tx1"/>
                </a:solidFill>
                <a:effectLst/>
                <a:latin typeface="+mn-lt"/>
                <a:ea typeface="+mn-ea"/>
                <a:cs typeface="+mn-cs"/>
              </a:rPr>
              <a:t> </a:t>
            </a:r>
            <a:r>
              <a:rPr lang="fr-CA" sz="700" kern="1200" dirty="0" smtClean="0">
                <a:solidFill>
                  <a:schemeClr val="tx1"/>
                </a:solidFill>
                <a:effectLst/>
                <a:latin typeface="+mn-lt"/>
                <a:ea typeface="+mn-ea"/>
                <a:cs typeface="+mn-cs"/>
              </a:rPr>
              <a:t>la preuve de leur </a:t>
            </a:r>
            <a:r>
              <a:rPr lang="fr-CA" sz="700" kern="1200" dirty="0" smtClean="0">
                <a:solidFill>
                  <a:schemeClr val="tx1"/>
                </a:solidFill>
                <a:effectLst/>
                <a:latin typeface="+mn-lt"/>
                <a:ea typeface="+mn-ea"/>
                <a:cs typeface="+mn-cs"/>
              </a:rPr>
              <a:t>identité (ma </a:t>
            </a:r>
            <a:r>
              <a:rPr lang="fr-CA" sz="700" kern="1200" dirty="0" err="1" smtClean="0">
                <a:solidFill>
                  <a:schemeClr val="tx1"/>
                </a:solidFill>
                <a:effectLst/>
                <a:latin typeface="+mn-lt"/>
                <a:ea typeface="+mn-ea"/>
                <a:cs typeface="+mn-cs"/>
              </a:rPr>
              <a:t>déf</a:t>
            </a:r>
            <a:r>
              <a:rPr lang="fr-CA" sz="700" kern="1200" dirty="0" smtClean="0">
                <a:solidFill>
                  <a:schemeClr val="tx1"/>
                </a:solidFill>
                <a:effectLst/>
                <a:latin typeface="+mn-lt"/>
                <a:ea typeface="+mn-ea"/>
                <a:cs typeface="+mn-cs"/>
              </a:rPr>
              <a:t>.). </a:t>
            </a:r>
            <a:r>
              <a:rPr lang="fr-CA" sz="700" kern="1200" dirty="0" err="1" smtClean="0">
                <a:solidFill>
                  <a:schemeClr val="tx1"/>
                </a:solidFill>
                <a:effectLst/>
                <a:latin typeface="+mn-lt"/>
                <a:ea typeface="+mn-ea"/>
                <a:cs typeface="+mn-cs"/>
              </a:rPr>
              <a:t>Expl</a:t>
            </a:r>
            <a:r>
              <a:rPr lang="fr-CA" sz="700" kern="1200" dirty="0" smtClean="0">
                <a:solidFill>
                  <a:schemeClr val="tx1"/>
                </a:solidFill>
                <a:effectLst/>
                <a:latin typeface="+mn-lt"/>
                <a:ea typeface="+mn-ea"/>
                <a:cs typeface="+mn-cs"/>
              </a:rPr>
              <a:t> CNI –</a:t>
            </a:r>
            <a:r>
              <a:rPr lang="fr-CA" sz="700" kern="1200" baseline="0" dirty="0" smtClean="0">
                <a:solidFill>
                  <a:schemeClr val="tx1"/>
                </a:solidFill>
                <a:effectLst/>
                <a:latin typeface="+mn-lt"/>
                <a:ea typeface="+mn-ea"/>
                <a:cs typeface="+mn-cs"/>
              </a:rPr>
              <a:t> passeport – extrait acte de naissance</a:t>
            </a:r>
            <a:r>
              <a:rPr lang="fr-CA" sz="700" kern="1200" dirty="0" smtClean="0">
                <a:solidFill>
                  <a:schemeClr val="tx1"/>
                </a:solidFill>
                <a:effectLst/>
                <a:latin typeface="+mn-lt"/>
                <a:ea typeface="+mn-ea"/>
                <a:cs typeface="+mn-cs"/>
              </a:rPr>
              <a:t>.</a:t>
            </a:r>
          </a:p>
          <a:p>
            <a:pPr marL="685800" marR="0" lvl="1" indent="-228600" algn="l" defTabSz="457200" rtl="0" eaLnBrk="1" fontAlgn="auto" latinLnBrk="0" hangingPunct="1">
              <a:lnSpc>
                <a:spcPct val="100000"/>
              </a:lnSpc>
              <a:spcBef>
                <a:spcPts val="0"/>
              </a:spcBef>
              <a:spcAft>
                <a:spcPts val="0"/>
              </a:spcAft>
              <a:buClrTx/>
              <a:buSzTx/>
              <a:buFont typeface="Arial"/>
              <a:buChar char="•"/>
              <a:tabLst/>
              <a:defRPr/>
            </a:pPr>
            <a:endParaRPr lang="fr-CA" sz="700" kern="1200" noProof="0" dirty="0" smtClean="0">
              <a:solidFill>
                <a:schemeClr val="tx1"/>
              </a:solidFill>
              <a:effectLst/>
              <a:latin typeface="+mn-lt"/>
              <a:ea typeface="+mn-ea"/>
              <a:cs typeface="+mn-cs"/>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endParaRPr lang="fr-CA" sz="700" noProof="0"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10</a:t>
            </a:fld>
            <a:endParaRPr lang="en-US"/>
          </a:p>
        </p:txBody>
      </p:sp>
    </p:spTree>
    <p:extLst>
      <p:ext uri="{BB962C8B-B14F-4D97-AF65-F5344CB8AC3E}">
        <p14:creationId xmlns:p14="http://schemas.microsoft.com/office/powerpoint/2010/main" val="1802361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r>
              <a:rPr lang="fr-FR" dirty="0" smtClean="0"/>
              <a:t>a. Pouvoir de fait ou délégation implicite</a:t>
            </a:r>
            <a:r>
              <a:rPr lang="fr-FR" baseline="0" dirty="0" smtClean="0"/>
              <a:t> ?</a:t>
            </a:r>
            <a:endParaRPr lang="fr-FR" dirty="0" smtClean="0"/>
          </a:p>
          <a:p>
            <a:endParaRPr lang="fr-FR" dirty="0" smtClean="0"/>
          </a:p>
          <a:p>
            <a:pPr marL="628650" lvl="1" indent="-171450">
              <a:buFont typeface="Arial"/>
              <a:buChar char="•"/>
            </a:pPr>
            <a:r>
              <a:rPr lang="fr-FR" dirty="0" smtClean="0"/>
              <a:t>Énoncé du problème : </a:t>
            </a:r>
          </a:p>
          <a:p>
            <a:pPr marL="1085850" lvl="2" indent="-171450">
              <a:buFont typeface="Arial"/>
              <a:buChar char="•"/>
            </a:pPr>
            <a:r>
              <a:rPr lang="fr-FR" dirty="0" smtClean="0"/>
              <a:t>L’article 57 al. 2 dit que les père et mère déterminent les prénoms, mais ne dit rien du</a:t>
            </a:r>
            <a:r>
              <a:rPr lang="fr-FR" baseline="0" dirty="0" smtClean="0"/>
              <a:t> choix du sexe car, évidemment, compte tenu du biais binaire des rédacteurs du code, la question ne pouvait pas être posée en terme de choix</a:t>
            </a:r>
            <a:endParaRPr lang="fr-FR" dirty="0" smtClean="0"/>
          </a:p>
          <a:p>
            <a:pPr marL="1085850" lvl="2" indent="-171450">
              <a:buFont typeface="Arial"/>
              <a:buChar char="•"/>
            </a:pPr>
            <a:r>
              <a:rPr lang="fr-FR" dirty="0" smtClean="0"/>
              <a:t>: « La loi du 20 nov. 1919 supprime […] l’exigence de présentation de l’enfant à l’officier d’état civil, déléguant ainsi implicitement ce pouvoir aux médecins » (M.-X. </a:t>
            </a:r>
            <a:r>
              <a:rPr lang="fr-FR" dirty="0" err="1" smtClean="0"/>
              <a:t>Catto</a:t>
            </a:r>
            <a:r>
              <a:rPr lang="fr-FR" dirty="0" smtClean="0"/>
              <a:t>, « La mention du sexe à l’état civil », </a:t>
            </a:r>
            <a:r>
              <a:rPr lang="fr-FR" i="1" dirty="0" smtClean="0"/>
              <a:t>La loi et le genre</a:t>
            </a:r>
            <a:r>
              <a:rPr lang="fr-FR" dirty="0" smtClean="0"/>
              <a:t>, 2014, p. 31)</a:t>
            </a:r>
          </a:p>
          <a:p>
            <a:pPr marL="850778" lvl="1" indent="-171450">
              <a:buFont typeface="Arial"/>
              <a:buChar char="•"/>
            </a:pPr>
            <a:r>
              <a:rPr lang="fr-FR" dirty="0" smtClean="0"/>
              <a:t>Enjeux : faire respecter la loi </a:t>
            </a:r>
            <a:r>
              <a:rPr lang="fr-FR" i="1" dirty="0" err="1" smtClean="0"/>
              <a:t>f</a:t>
            </a:r>
            <a:r>
              <a:rPr lang="fr-FR" dirty="0" err="1" smtClean="0"/>
              <a:t>changer</a:t>
            </a:r>
            <a:r>
              <a:rPr lang="fr-FR" dirty="0" smtClean="0"/>
              <a:t> </a:t>
            </a:r>
            <a:r>
              <a:rPr lang="fr-FR" dirty="0" smtClean="0"/>
              <a:t>la loi</a:t>
            </a:r>
          </a:p>
          <a:p>
            <a:pPr marL="628650" lvl="1" indent="-171450">
              <a:buFont typeface="Arial"/>
              <a:buChar char="•"/>
            </a:pPr>
            <a:r>
              <a:rPr lang="fr-FR" sz="1200" kern="1200" dirty="0" smtClean="0">
                <a:solidFill>
                  <a:schemeClr val="tx1"/>
                </a:solidFill>
                <a:latin typeface="+mn-lt"/>
                <a:ea typeface="+mn-ea"/>
                <a:cs typeface="+mn-cs"/>
              </a:rPr>
              <a:t>Solution : </a:t>
            </a:r>
          </a:p>
          <a:p>
            <a:pPr marL="1085850" lvl="2" indent="-171450">
              <a:buFont typeface="Arial"/>
              <a:buChar char="•"/>
            </a:pPr>
            <a:r>
              <a:rPr lang="fr-FR" sz="1200" kern="1200" dirty="0" smtClean="0">
                <a:solidFill>
                  <a:schemeClr val="tx1"/>
                </a:solidFill>
                <a:latin typeface="+mn-lt"/>
                <a:ea typeface="+mn-ea"/>
                <a:cs typeface="+mn-cs"/>
              </a:rPr>
              <a:t>Qu’est-ce que le sexe en droit ? C’est un élément de la personnalité. Dès lors il appartient seulement à l’enfant qui seul peut décider. Or, qui représente l’enfant, non pas les parents </a:t>
            </a:r>
            <a:r>
              <a:rPr lang="fr-FR" sz="1200" i="1" kern="1200" dirty="0" smtClean="0">
                <a:solidFill>
                  <a:schemeClr val="tx1"/>
                </a:solidFill>
                <a:latin typeface="+mn-lt"/>
                <a:ea typeface="+mn-ea"/>
                <a:cs typeface="+mn-cs"/>
              </a:rPr>
              <a:t>stricto sensu</a:t>
            </a:r>
            <a:r>
              <a:rPr lang="fr-FR" sz="1200" i="0" kern="1200" dirty="0" smtClean="0">
                <a:solidFill>
                  <a:schemeClr val="tx1"/>
                </a:solidFill>
                <a:latin typeface="+mn-lt"/>
                <a:ea typeface="+mn-ea"/>
                <a:cs typeface="+mn-cs"/>
              </a:rPr>
              <a:t> mais les titulaires de l’autorité parentale. Les médecins n’ont aucun pouvoir de droit ;</a:t>
            </a:r>
            <a:r>
              <a:rPr lang="fr-FR" sz="1200" i="0" kern="1200" baseline="0" dirty="0" smtClean="0">
                <a:solidFill>
                  <a:schemeClr val="tx1"/>
                </a:solidFill>
                <a:latin typeface="+mn-lt"/>
                <a:ea typeface="+mn-ea"/>
                <a:cs typeface="+mn-cs"/>
              </a:rPr>
              <a:t> ils ne pourront intervenir que si un procès survient et que pour éclairer le tribunal, leur avis est demandé. Cf. not. TGI Toulon, 7 déc. 2017, où des parents avaient saisi un juge pour obtenir l’annulation d’un acte d’état civil comportant selon eux une erreur et où le juge, pour être éclairé, s’est fondé sur le certificat médical d’une Professeure de médecine.</a:t>
            </a:r>
          </a:p>
          <a:p>
            <a:pPr marL="1085850" lvl="2" indent="-171450">
              <a:buFont typeface="Arial"/>
              <a:buChar char="•"/>
            </a:pPr>
            <a:r>
              <a:rPr lang="fr-FR" sz="1200" i="0" kern="1200" baseline="0" dirty="0" smtClean="0">
                <a:solidFill>
                  <a:schemeClr val="tx1"/>
                </a:solidFill>
                <a:latin typeface="+mn-lt"/>
                <a:ea typeface="+mn-ea"/>
                <a:cs typeface="+mn-cs"/>
              </a:rPr>
              <a:t>Confirmation de la solution par une question ministérielle du 3 avr. 1924 refusant un tel pouvoir au médecin : « </a:t>
            </a:r>
            <a:r>
              <a:rPr lang="fr-FR" sz="1200" i="1" kern="1200" baseline="0" dirty="0" smtClean="0">
                <a:solidFill>
                  <a:schemeClr val="tx1"/>
                </a:solidFill>
                <a:latin typeface="+mn-lt"/>
                <a:ea typeface="+mn-ea"/>
                <a:cs typeface="+mn-cs"/>
              </a:rPr>
              <a:t>M. Catalogne, sénateur, demande à M. le ministre de la Justice de mettre fin à la pratique de certaines mairies qui réclament aux déclarants un certificat rédigé par le médecin ou la sage-femme qui a fait l’accouchement avant de procéder à l’inscription des nouveau-nés aux registres de l’état civil […] et qui vont jusqu’à refuser l’inscription immédiate de l’enfant aux déclarants qui veulent l’exiger, sous les seules conditions énoncées par la loi. / Réponse. –[…] si le déclarant, sous sa responsabilité […] exige que l’acte de naissance soit dressé immédiatement, sans production de pièces justificatives, l’officier de l’état civil est tenu d’obtempérer à cette réquisition</a:t>
            </a:r>
            <a:r>
              <a:rPr lang="fr-FR" sz="1200" i="0" kern="1200" baseline="0" dirty="0" smtClean="0">
                <a:solidFill>
                  <a:schemeClr val="tx1"/>
                </a:solidFill>
                <a:latin typeface="+mn-lt"/>
                <a:ea typeface="+mn-ea"/>
                <a:cs typeface="+mn-cs"/>
              </a:rPr>
              <a:t> »</a:t>
            </a:r>
          </a:p>
          <a:p>
            <a:pPr marL="1085850" lvl="2" indent="-171450">
              <a:buFont typeface="Arial"/>
              <a:buChar char="•"/>
            </a:pPr>
            <a:endParaRPr lang="en-US"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11</a:t>
            </a:fld>
            <a:endParaRPr lang="en-US"/>
          </a:p>
        </p:txBody>
      </p:sp>
    </p:spTree>
    <p:extLst>
      <p:ext uri="{BB962C8B-B14F-4D97-AF65-F5344CB8AC3E}">
        <p14:creationId xmlns:p14="http://schemas.microsoft.com/office/powerpoint/2010/main" val="3324638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endParaRPr lang="en-US" sz="1200" kern="1200" baseline="0" dirty="0" smtClean="0">
              <a:solidFill>
                <a:schemeClr val="tx1"/>
              </a:solidFill>
              <a:latin typeface="+mn-lt"/>
              <a:ea typeface="+mn-ea"/>
              <a:cs typeface="+mn-cs"/>
            </a:endParaRPr>
          </a:p>
          <a:p>
            <a:pPr marL="393579"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baseline="0" dirty="0" smtClean="0">
                <a:solidFill>
                  <a:schemeClr val="tx1"/>
                </a:solidFill>
                <a:latin typeface="+mn-lt"/>
                <a:ea typeface="+mn-ea"/>
                <a:cs typeface="+mn-cs"/>
              </a:rPr>
              <a:t>Service public : après </a:t>
            </a:r>
            <a:r>
              <a:rPr lang="en-US" sz="1200" kern="1200" baseline="0" dirty="0" err="1" smtClean="0">
                <a:solidFill>
                  <a:schemeClr val="tx1"/>
                </a:solidFill>
                <a:latin typeface="+mn-lt"/>
                <a:ea typeface="+mn-ea"/>
                <a:cs typeface="+mn-cs"/>
              </a:rPr>
              <a:t>certificat</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Déclaration</a:t>
            </a:r>
            <a:r>
              <a:rPr lang="en-US" sz="1200" kern="1200" baseline="0" dirty="0" smtClean="0">
                <a:solidFill>
                  <a:schemeClr val="tx1"/>
                </a:solidFill>
                <a:latin typeface="+mn-lt"/>
                <a:ea typeface="+mn-ea"/>
                <a:cs typeface="+mn-cs"/>
              </a:rPr>
              <a:t> de </a:t>
            </a:r>
            <a:r>
              <a:rPr lang="en-US" sz="1200" kern="1200" baseline="0" dirty="0" err="1" smtClean="0">
                <a:solidFill>
                  <a:schemeClr val="tx1"/>
                </a:solidFill>
                <a:latin typeface="+mn-lt"/>
                <a:ea typeface="+mn-ea"/>
                <a:cs typeface="+mn-cs"/>
              </a:rPr>
              <a:t>choix</a:t>
            </a:r>
            <a:r>
              <a:rPr lang="en-US" sz="1200" kern="1200" baseline="0" dirty="0" smtClean="0">
                <a:solidFill>
                  <a:schemeClr val="tx1"/>
                </a:solidFill>
                <a:latin typeface="+mn-lt"/>
                <a:ea typeface="+mn-ea"/>
                <a:cs typeface="+mn-cs"/>
              </a:rPr>
              <a:t> de nom, Carte </a:t>
            </a:r>
            <a:r>
              <a:rPr lang="en-US" sz="1200" kern="1200" baseline="0" dirty="0" err="1" smtClean="0">
                <a:solidFill>
                  <a:schemeClr val="tx1"/>
                </a:solidFill>
                <a:latin typeface="+mn-lt"/>
                <a:ea typeface="+mn-ea"/>
                <a:cs typeface="+mn-cs"/>
              </a:rPr>
              <a:t>d’identité</a:t>
            </a:r>
            <a:r>
              <a:rPr lang="en-US" sz="1200" kern="1200" baseline="0" dirty="0" smtClean="0">
                <a:solidFill>
                  <a:schemeClr val="tx1"/>
                </a:solidFill>
                <a:latin typeface="+mn-lt"/>
                <a:ea typeface="+mn-ea"/>
                <a:cs typeface="+mn-cs"/>
              </a:rPr>
              <a:t> des parents, etc.</a:t>
            </a:r>
          </a:p>
          <a:p>
            <a:pPr marL="393579" marR="0" lvl="0" indent="-171450" algn="l" defTabSz="457200" rtl="0" eaLnBrk="1" fontAlgn="auto" latinLnBrk="0" hangingPunct="1">
              <a:lnSpc>
                <a:spcPct val="100000"/>
              </a:lnSpc>
              <a:spcBef>
                <a:spcPts val="0"/>
              </a:spcBef>
              <a:spcAft>
                <a:spcPts val="0"/>
              </a:spcAft>
              <a:buClrTx/>
              <a:buSzTx/>
              <a:buFont typeface="Arial"/>
              <a:buChar char="•"/>
              <a:tabLst/>
              <a:defRPr/>
            </a:pPr>
            <a:endParaRPr lang="en-US" sz="1200" kern="1200" baseline="0" dirty="0" smtClean="0">
              <a:solidFill>
                <a:schemeClr val="tx1"/>
              </a:solidFill>
              <a:latin typeface="+mn-lt"/>
              <a:ea typeface="+mn-ea"/>
              <a:cs typeface="+mn-cs"/>
            </a:endParaRPr>
          </a:p>
          <a:p>
            <a:pPr marL="393579"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baseline="0" dirty="0" smtClean="0">
                <a:solidFill>
                  <a:schemeClr val="tx1"/>
                </a:solidFill>
                <a:latin typeface="+mn-lt"/>
                <a:ea typeface="+mn-ea"/>
                <a:cs typeface="+mn-cs"/>
              </a:rPr>
              <a:t>Circ. 28 </a:t>
            </a:r>
            <a:r>
              <a:rPr lang="en-US" sz="1200" kern="1200" baseline="0" dirty="0" err="1" smtClean="0">
                <a:solidFill>
                  <a:schemeClr val="tx1"/>
                </a:solidFill>
                <a:latin typeface="+mn-lt"/>
                <a:ea typeface="+mn-ea"/>
                <a:cs typeface="+mn-cs"/>
              </a:rPr>
              <a:t>oct.</a:t>
            </a:r>
            <a:r>
              <a:rPr lang="en-US" sz="1200" kern="1200" baseline="0" dirty="0" smtClean="0">
                <a:solidFill>
                  <a:schemeClr val="tx1"/>
                </a:solidFill>
                <a:latin typeface="+mn-lt"/>
                <a:ea typeface="+mn-ea"/>
                <a:cs typeface="+mn-cs"/>
              </a:rPr>
              <a:t> 2011, § 55 </a:t>
            </a:r>
            <a:r>
              <a:rPr lang="fr-CA" i="1" dirty="0" smtClean="0"/>
              <a:t>Lorsque le sexe d’un nouveau-né est incertain, il […] y a lieu de conseiller aux parents de se </a:t>
            </a:r>
            <a:r>
              <a:rPr lang="fr-CA" b="1" i="1" dirty="0" smtClean="0"/>
              <a:t>renseigner auprès de leur médecin </a:t>
            </a:r>
            <a:r>
              <a:rPr lang="fr-CA" i="1" dirty="0" smtClean="0"/>
              <a:t>pour savoir quel est le sexe qui apparaît le plus probable […] Si, dans certains cas exceptionnels, </a:t>
            </a:r>
            <a:r>
              <a:rPr lang="fr-CA" b="1" i="1" dirty="0" smtClean="0"/>
              <a:t>le médecin estime ne pouvoir immédiatement donner aucune indication sur le sexe </a:t>
            </a:r>
            <a:r>
              <a:rPr lang="fr-CA" i="1" dirty="0" smtClean="0"/>
              <a:t>probable d’un nouveau-né,[…], il pourrait être admis, avec l’accord du procureur de la République, qu’aucune mention sur le sexe de l’enfant ne soit initialement inscrite dans l’acte de naissance.</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endParaRPr lang="fr-CA" sz="1200" i="1" kern="1200" dirty="0" smtClean="0">
              <a:solidFill>
                <a:schemeClr val="tx1"/>
              </a:solidFill>
              <a:latin typeface="+mn-lt"/>
              <a:ea typeface="+mn-ea"/>
              <a:cs typeface="+mn-cs"/>
            </a:endParaRPr>
          </a:p>
          <a:p>
            <a:pPr marL="393579" marR="0" lvl="0" indent="-171450" algn="l" defTabSz="457200" rtl="0" eaLnBrk="1" fontAlgn="auto" latinLnBrk="0" hangingPunct="1">
              <a:lnSpc>
                <a:spcPct val="100000"/>
              </a:lnSpc>
              <a:spcBef>
                <a:spcPts val="0"/>
              </a:spcBef>
              <a:spcAft>
                <a:spcPts val="0"/>
              </a:spcAft>
              <a:buClrTx/>
              <a:buSzTx/>
              <a:buFont typeface="Arial"/>
              <a:buChar char="•"/>
              <a:tabLst/>
              <a:defRPr/>
            </a:pPr>
            <a:r>
              <a:rPr lang="fr-CA" sz="1200" i="0" kern="1200" dirty="0" smtClean="0">
                <a:solidFill>
                  <a:schemeClr val="tx1"/>
                </a:solidFill>
                <a:latin typeface="+mn-lt"/>
                <a:ea typeface="+mn-ea"/>
                <a:cs typeface="+mn-cs"/>
              </a:rPr>
              <a:t>OEC 1 : « </a:t>
            </a:r>
            <a:r>
              <a:rPr lang="en-US" sz="1200" kern="1200" dirty="0" smtClean="0">
                <a:solidFill>
                  <a:schemeClr val="tx1"/>
                </a:solidFill>
                <a:latin typeface="+mn-lt"/>
                <a:ea typeface="+mn-ea"/>
                <a:cs typeface="+mn-cs"/>
              </a:rPr>
              <a:t>Pour </a:t>
            </a:r>
            <a:r>
              <a:rPr lang="en-US" sz="1200" kern="1200" dirty="0" err="1" smtClean="0">
                <a:solidFill>
                  <a:schemeClr val="tx1"/>
                </a:solidFill>
                <a:latin typeface="+mn-lt"/>
                <a:ea typeface="+mn-ea"/>
                <a:cs typeface="+mn-cs"/>
              </a:rPr>
              <a:t>certains</a:t>
            </a:r>
            <a:r>
              <a:rPr lang="en-US" sz="1200" kern="1200" dirty="0" smtClean="0">
                <a:solidFill>
                  <a:schemeClr val="tx1"/>
                </a:solidFill>
                <a:latin typeface="+mn-lt"/>
                <a:ea typeface="+mn-ea"/>
                <a:cs typeface="+mn-cs"/>
              </a:rPr>
              <a:t> les </a:t>
            </a:r>
            <a:r>
              <a:rPr lang="en-US" sz="1200" kern="1200" dirty="0" err="1" smtClean="0">
                <a:solidFill>
                  <a:schemeClr val="tx1"/>
                </a:solidFill>
                <a:latin typeface="+mn-lt"/>
                <a:ea typeface="+mn-ea"/>
                <a:cs typeface="+mn-cs"/>
              </a:rPr>
              <a:t>médecins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peuvent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déterminer</a:t>
            </a:r>
            <a:r>
              <a:rPr lang="en-US" sz="1200" kern="1200" dirty="0" smtClean="0">
                <a:solidFill>
                  <a:schemeClr val="tx1"/>
                </a:solidFill>
                <a:latin typeface="+mn-lt"/>
                <a:ea typeface="+mn-ea"/>
                <a:cs typeface="+mn-cs"/>
              </a:rPr>
              <a:t> le </a:t>
            </a:r>
            <a:r>
              <a:rPr lang="en-US" sz="1200" kern="1200" dirty="0" err="1" smtClean="0">
                <a:solidFill>
                  <a:schemeClr val="tx1"/>
                </a:solidFill>
                <a:latin typeface="+mn-lt"/>
                <a:ea typeface="+mn-ea"/>
                <a:cs typeface="+mn-cs"/>
              </a:rPr>
              <a:t>sexe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dans</a:t>
            </a:r>
            <a:r>
              <a:rPr lang="en-US" sz="1200" kern="1200" dirty="0" smtClean="0">
                <a:solidFill>
                  <a:schemeClr val="tx1"/>
                </a:solidFill>
                <a:latin typeface="+mn-lt"/>
                <a:ea typeface="+mn-ea"/>
                <a:cs typeface="+mn-cs"/>
              </a:rPr>
              <a:t> les 15 </a:t>
            </a:r>
            <a:r>
              <a:rPr lang="en-US" sz="1200" kern="1200" dirty="0" err="1" smtClean="0">
                <a:solidFill>
                  <a:schemeClr val="tx1"/>
                </a:solidFill>
                <a:latin typeface="+mn-lt"/>
                <a:ea typeface="+mn-ea"/>
                <a:cs typeface="+mn-cs"/>
              </a:rPr>
              <a:t>jours</a:t>
            </a:r>
            <a:r>
              <a:rPr lang="en-US" sz="1200" kern="1200" dirty="0" smtClean="0">
                <a:solidFill>
                  <a:schemeClr val="tx1"/>
                </a:solidFill>
                <a:latin typeface="+mn-lt"/>
                <a:ea typeface="+mn-ea"/>
                <a:cs typeface="+mn-cs"/>
              </a:rPr>
              <a:t>, pour </a:t>
            </a:r>
            <a:r>
              <a:rPr lang="en-US" sz="1200" kern="1200" dirty="0" err="1" smtClean="0">
                <a:solidFill>
                  <a:schemeClr val="tx1"/>
                </a:solidFill>
                <a:latin typeface="+mn-lt"/>
                <a:ea typeface="+mn-ea"/>
                <a:cs typeface="+mn-cs"/>
              </a:rPr>
              <a:t>d’autres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il</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faut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quelques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semaines</a:t>
            </a:r>
            <a:r>
              <a:rPr lang="en-US" sz="1200" kern="1200" dirty="0" smtClean="0">
                <a:solidFill>
                  <a:schemeClr val="tx1"/>
                </a:solidFill>
                <a:latin typeface="+mn-lt"/>
                <a:ea typeface="+mn-ea"/>
                <a:cs typeface="+mn-cs"/>
              </a:rPr>
              <a:t> et pour </a:t>
            </a:r>
            <a:r>
              <a:rPr lang="en-US" sz="1200" kern="1200" dirty="0" err="1" smtClean="0">
                <a:solidFill>
                  <a:schemeClr val="tx1"/>
                </a:solidFill>
                <a:latin typeface="+mn-lt"/>
                <a:ea typeface="+mn-ea"/>
                <a:cs typeface="+mn-cs"/>
              </a:rPr>
              <a:t>d’autres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plusieurs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mois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Cela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n’empêche</a:t>
            </a:r>
            <a:r>
              <a:rPr lang="en-US" sz="1200" kern="1200" dirty="0" smtClean="0">
                <a:solidFill>
                  <a:schemeClr val="tx1"/>
                </a:solidFill>
                <a:latin typeface="+mn-lt"/>
                <a:ea typeface="+mn-ea"/>
                <a:cs typeface="+mn-cs"/>
              </a:rPr>
              <a:t> pas la </a:t>
            </a:r>
            <a:r>
              <a:rPr lang="en-US" sz="1200" kern="1200" dirty="0" err="1" smtClean="0">
                <a:solidFill>
                  <a:schemeClr val="tx1"/>
                </a:solidFill>
                <a:latin typeface="+mn-lt"/>
                <a:ea typeface="+mn-ea"/>
                <a:cs typeface="+mn-cs"/>
              </a:rPr>
              <a:t>création</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l’acte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à</a:t>
            </a:r>
            <a:r>
              <a:rPr lang="en-US" sz="1200" kern="1200" dirty="0" smtClean="0">
                <a:solidFill>
                  <a:schemeClr val="tx1"/>
                </a:solidFill>
                <a:latin typeface="+mn-lt"/>
                <a:ea typeface="+mn-ea"/>
                <a:cs typeface="+mn-cs"/>
              </a:rPr>
              <a:t> la naissance et son exploitation.</a:t>
            </a:r>
            <a:r>
              <a:rPr lang="fr-CA" sz="1200" i="0" kern="1200" dirty="0" smtClean="0">
                <a:solidFill>
                  <a:schemeClr val="tx1"/>
                </a:solidFill>
                <a:latin typeface="+mn-lt"/>
                <a:ea typeface="+mn-ea"/>
                <a:cs typeface="+mn-cs"/>
              </a:rPr>
              <a:t> </a:t>
            </a:r>
            <a:r>
              <a:rPr lang="fr-CA" sz="1200" i="0" kern="1200" dirty="0" smtClean="0">
                <a:solidFill>
                  <a:schemeClr val="tx1"/>
                </a:solidFill>
                <a:latin typeface="+mn-lt"/>
                <a:ea typeface="+mn-ea"/>
                <a:cs typeface="+mn-cs"/>
              </a:rPr>
              <a:t>»</a:t>
            </a:r>
          </a:p>
          <a:p>
            <a:pPr marL="393579" marR="0" lvl="0" indent="-171450" algn="l" defTabSz="457200" rtl="0" eaLnBrk="1" fontAlgn="auto" latinLnBrk="0" hangingPunct="1">
              <a:lnSpc>
                <a:spcPct val="100000"/>
              </a:lnSpc>
              <a:spcBef>
                <a:spcPts val="0"/>
              </a:spcBef>
              <a:spcAft>
                <a:spcPts val="0"/>
              </a:spcAft>
              <a:buClrTx/>
              <a:buSzTx/>
              <a:buFont typeface="Arial"/>
              <a:buChar char="•"/>
              <a:tabLst/>
              <a:defRPr/>
            </a:pPr>
            <a:endParaRPr lang="fr-CA" sz="1200" i="0" kern="1200" dirty="0" smtClean="0">
              <a:solidFill>
                <a:schemeClr val="tx1"/>
              </a:solidFill>
              <a:latin typeface="+mn-lt"/>
              <a:ea typeface="+mn-ea"/>
              <a:cs typeface="+mn-cs"/>
            </a:endParaRPr>
          </a:p>
          <a:p>
            <a:pPr marL="393579" marR="0" lvl="0" indent="-171450" algn="l" defTabSz="457200" rtl="0" eaLnBrk="1" fontAlgn="auto" latinLnBrk="0" hangingPunct="1">
              <a:lnSpc>
                <a:spcPct val="100000"/>
              </a:lnSpc>
              <a:spcBef>
                <a:spcPts val="0"/>
              </a:spcBef>
              <a:spcAft>
                <a:spcPts val="0"/>
              </a:spcAft>
              <a:buClrTx/>
              <a:buSzTx/>
              <a:buFont typeface="Arial"/>
              <a:buChar char="•"/>
              <a:tabLst/>
              <a:defRPr/>
            </a:pPr>
            <a:r>
              <a:rPr lang="fr-CA" sz="1200" i="0" kern="1200" dirty="0" smtClean="0">
                <a:solidFill>
                  <a:schemeClr val="tx1"/>
                </a:solidFill>
                <a:latin typeface="+mn-lt"/>
                <a:ea typeface="+mn-ea"/>
                <a:cs typeface="+mn-cs"/>
              </a:rPr>
              <a:t>OEC 2 : « </a:t>
            </a:r>
            <a:r>
              <a:rPr lang="en-US" sz="1200" kern="1200" dirty="0" smtClean="0">
                <a:solidFill>
                  <a:schemeClr val="tx1"/>
                </a:solidFill>
                <a:latin typeface="+mn-lt"/>
                <a:ea typeface="+mn-ea"/>
                <a:cs typeface="+mn-cs"/>
              </a:rPr>
              <a:t>Pour </a:t>
            </a:r>
            <a:r>
              <a:rPr lang="en-US" sz="1200" kern="1200" dirty="0" err="1" smtClean="0">
                <a:solidFill>
                  <a:schemeClr val="tx1"/>
                </a:solidFill>
                <a:latin typeface="+mn-lt"/>
                <a:ea typeface="+mn-ea"/>
                <a:cs typeface="+mn-cs"/>
              </a:rPr>
              <a:t>éviter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l’enfant</a:t>
            </a:r>
            <a:r>
              <a:rPr lang="en-US" sz="1200" kern="1200" dirty="0" smtClean="0">
                <a:solidFill>
                  <a:schemeClr val="tx1"/>
                </a:solidFill>
                <a:latin typeface="+mn-lt"/>
                <a:ea typeface="+mn-ea"/>
                <a:cs typeface="+mn-cs"/>
              </a:rPr>
              <a:t> et </a:t>
            </a:r>
            <a:r>
              <a:rPr lang="en-US" sz="1200" kern="1200" dirty="0" err="1" smtClean="0">
                <a:solidFill>
                  <a:schemeClr val="tx1"/>
                </a:solidFill>
                <a:latin typeface="+mn-lt"/>
                <a:ea typeface="+mn-ea"/>
                <a:cs typeface="+mn-cs"/>
              </a:rPr>
              <a:t>l’administration</a:t>
            </a:r>
            <a:r>
              <a:rPr lang="en-US" sz="1200" kern="1200" dirty="0" smtClean="0">
                <a:solidFill>
                  <a:schemeClr val="tx1"/>
                </a:solidFill>
                <a:latin typeface="+mn-lt"/>
                <a:ea typeface="+mn-ea"/>
                <a:cs typeface="+mn-cs"/>
              </a:rPr>
              <a:t> ne se </a:t>
            </a:r>
            <a:r>
              <a:rPr lang="en-US" sz="1200" kern="1200" dirty="0" err="1" smtClean="0">
                <a:solidFill>
                  <a:schemeClr val="tx1"/>
                </a:solidFill>
                <a:latin typeface="+mn-lt"/>
                <a:ea typeface="+mn-ea"/>
                <a:cs typeface="+mn-cs"/>
              </a:rPr>
              <a:t>posent</a:t>
            </a:r>
            <a:r>
              <a:rPr lang="en-US" sz="1200" kern="1200" dirty="0" smtClean="0">
                <a:solidFill>
                  <a:schemeClr val="tx1"/>
                </a:solidFill>
                <a:latin typeface="+mn-lt"/>
                <a:ea typeface="+mn-ea"/>
                <a:cs typeface="+mn-cs"/>
              </a:rPr>
              <a:t> des questions </a:t>
            </a:r>
            <a:r>
              <a:rPr lang="en-US" sz="1200" kern="1200" dirty="0" err="1" smtClean="0">
                <a:solidFill>
                  <a:schemeClr val="tx1"/>
                </a:solidFill>
                <a:latin typeface="+mn-lt"/>
                <a:ea typeface="+mn-ea"/>
                <a:cs typeface="+mn-cs"/>
              </a:rPr>
              <a:t>qu’ils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n’ont</a:t>
            </a:r>
            <a:r>
              <a:rPr lang="en-US" sz="1200" kern="1200" dirty="0" smtClean="0">
                <a:solidFill>
                  <a:schemeClr val="tx1"/>
                </a:solidFill>
                <a:latin typeface="+mn-lt"/>
                <a:ea typeface="+mn-ea"/>
                <a:cs typeface="+mn-cs"/>
              </a:rPr>
              <a:t> pas </a:t>
            </a:r>
            <a:r>
              <a:rPr lang="en-US" sz="1200" kern="1200" dirty="0" err="1" smtClean="0">
                <a:solidFill>
                  <a:schemeClr val="tx1"/>
                </a:solidFill>
                <a:latin typeface="+mn-lt"/>
                <a:ea typeface="+mn-ea"/>
                <a:cs typeface="+mn-cs"/>
              </a:rPr>
              <a:t>besoin</a:t>
            </a:r>
            <a:r>
              <a:rPr lang="en-US" sz="1200" kern="1200" dirty="0" smtClean="0">
                <a:solidFill>
                  <a:schemeClr val="tx1"/>
                </a:solidFill>
                <a:latin typeface="+mn-lt"/>
                <a:ea typeface="+mn-ea"/>
                <a:cs typeface="+mn-cs"/>
              </a:rPr>
              <a:t> de se poser, </a:t>
            </a:r>
            <a:r>
              <a:rPr lang="en-US" sz="1200" kern="1200" dirty="0" err="1" smtClean="0">
                <a:solidFill>
                  <a:schemeClr val="tx1"/>
                </a:solidFill>
                <a:latin typeface="+mn-lt"/>
                <a:ea typeface="+mn-ea"/>
                <a:cs typeface="+mn-cs"/>
              </a:rPr>
              <a:t>il</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vaut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mieux</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une</a:t>
            </a:r>
            <a:r>
              <a:rPr lang="en-US" sz="1200" kern="1200" dirty="0" smtClean="0">
                <a:solidFill>
                  <a:schemeClr val="tx1"/>
                </a:solidFill>
                <a:latin typeface="+mn-lt"/>
                <a:ea typeface="+mn-ea"/>
                <a:cs typeface="+mn-cs"/>
              </a:rPr>
              <a:t> omission du </a:t>
            </a:r>
            <a:r>
              <a:rPr lang="en-US" sz="1200" kern="1200" dirty="0" err="1" smtClean="0">
                <a:solidFill>
                  <a:schemeClr val="tx1"/>
                </a:solidFill>
                <a:latin typeface="+mn-lt"/>
                <a:ea typeface="+mn-ea"/>
                <a:cs typeface="+mn-cs"/>
              </a:rPr>
              <a:t>sexe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sur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l’acte</a:t>
            </a:r>
            <a:r>
              <a:rPr lang="en-US" sz="1200" kern="1200" dirty="0" smtClean="0">
                <a:solidFill>
                  <a:schemeClr val="tx1"/>
                </a:solidFill>
                <a:latin typeface="+mn-lt"/>
                <a:ea typeface="+mn-ea"/>
                <a:cs typeface="+mn-cs"/>
              </a:rPr>
              <a:t> de naissance. </a:t>
            </a:r>
            <a:r>
              <a:rPr lang="en-US" sz="1200" kern="1200" dirty="0" err="1" smtClean="0">
                <a:solidFill>
                  <a:schemeClr val="tx1"/>
                </a:solidFill>
                <a:latin typeface="+mn-lt"/>
                <a:ea typeface="+mn-ea"/>
                <a:cs typeface="+mn-cs"/>
              </a:rPr>
              <a:t>Ainsi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une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fois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la </a:t>
            </a:r>
            <a:r>
              <a:rPr lang="en-US" sz="1200" kern="1200" dirty="0" err="1" smtClean="0">
                <a:solidFill>
                  <a:schemeClr val="tx1"/>
                </a:solidFill>
                <a:latin typeface="+mn-lt"/>
                <a:ea typeface="+mn-ea"/>
                <a:cs typeface="+mn-cs"/>
              </a:rPr>
              <a:t>médecine</a:t>
            </a:r>
            <a:r>
              <a:rPr lang="en-US" sz="1200" kern="1200" dirty="0" smtClean="0">
                <a:solidFill>
                  <a:schemeClr val="tx1"/>
                </a:solidFill>
                <a:latin typeface="+mn-lt"/>
                <a:ea typeface="+mn-ea"/>
                <a:cs typeface="+mn-cs"/>
              </a:rPr>
              <a:t> aura </a:t>
            </a:r>
            <a:r>
              <a:rPr lang="en-US" sz="1200" kern="1200" dirty="0" err="1" smtClean="0">
                <a:solidFill>
                  <a:schemeClr val="tx1"/>
                </a:solidFill>
                <a:latin typeface="+mn-lt"/>
                <a:ea typeface="+mn-ea"/>
                <a:cs typeface="+mn-cs"/>
              </a:rPr>
              <a:t>décidé</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c’était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une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fille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ou</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garçon</a:t>
            </a:r>
            <a:r>
              <a:rPr lang="en-US" sz="1200" kern="1200" dirty="0" smtClean="0">
                <a:solidFill>
                  <a:schemeClr val="tx1"/>
                </a:solidFill>
                <a:latin typeface="+mn-lt"/>
                <a:ea typeface="+mn-ea"/>
                <a:cs typeface="+mn-cs"/>
              </a:rPr>
              <a:t>, on </a:t>
            </a:r>
            <a:r>
              <a:rPr lang="en-US" sz="1200" kern="1200" dirty="0" err="1" smtClean="0">
                <a:solidFill>
                  <a:schemeClr val="tx1"/>
                </a:solidFill>
                <a:latin typeface="+mn-lt"/>
                <a:ea typeface="+mn-ea"/>
                <a:cs typeface="+mn-cs"/>
              </a:rPr>
              <a:t>rajoutera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cela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sur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l’acte</a:t>
            </a:r>
            <a:r>
              <a:rPr lang="en-US" sz="1200" kern="1200" dirty="0" smtClean="0">
                <a:solidFill>
                  <a:schemeClr val="tx1"/>
                </a:solidFill>
                <a:latin typeface="+mn-lt"/>
                <a:ea typeface="+mn-ea"/>
                <a:cs typeface="+mn-cs"/>
              </a:rPr>
              <a:t> de naissance, </a:t>
            </a:r>
            <a:r>
              <a:rPr lang="en-US" sz="1200" kern="1200" dirty="0" err="1" smtClean="0">
                <a:solidFill>
                  <a:schemeClr val="tx1"/>
                </a:solidFill>
                <a:latin typeface="+mn-lt"/>
                <a:ea typeface="+mn-ea"/>
                <a:cs typeface="+mn-cs"/>
              </a:rPr>
              <a:t>il</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n’y</a:t>
            </a:r>
            <a:r>
              <a:rPr lang="en-US" sz="1200" kern="1200" dirty="0" smtClean="0">
                <a:solidFill>
                  <a:schemeClr val="tx1"/>
                </a:solidFill>
                <a:latin typeface="+mn-lt"/>
                <a:ea typeface="+mn-ea"/>
                <a:cs typeface="+mn-cs"/>
              </a:rPr>
              <a:t> aura </a:t>
            </a:r>
            <a:r>
              <a:rPr lang="en-US" sz="1200" kern="1200" dirty="0" err="1" smtClean="0">
                <a:solidFill>
                  <a:schemeClr val="tx1"/>
                </a:solidFill>
                <a:latin typeface="+mn-lt"/>
                <a:ea typeface="+mn-ea"/>
                <a:cs typeface="+mn-cs"/>
              </a:rPr>
              <a:t>ainsi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aucune</a:t>
            </a:r>
            <a:r>
              <a:rPr lang="en-US" sz="1200" kern="1200" dirty="0" smtClean="0">
                <a:solidFill>
                  <a:schemeClr val="tx1"/>
                </a:solidFill>
                <a:latin typeface="+mn-lt"/>
                <a:ea typeface="+mn-ea"/>
                <a:cs typeface="+mn-cs"/>
              </a:rPr>
              <a:t> trace de </a:t>
            </a:r>
            <a:r>
              <a:rPr lang="en-US" sz="1200" kern="1200" dirty="0" err="1" smtClean="0">
                <a:solidFill>
                  <a:schemeClr val="tx1"/>
                </a:solidFill>
                <a:latin typeface="+mn-lt"/>
                <a:ea typeface="+mn-ea"/>
                <a:cs typeface="+mn-cs"/>
              </a:rPr>
              <a:t>l’indétermination</a:t>
            </a:r>
            <a:r>
              <a:rPr lang="en-US" sz="1200" kern="1200" dirty="0" smtClean="0">
                <a:solidFill>
                  <a:schemeClr val="tx1"/>
                </a:solidFill>
                <a:latin typeface="+mn-lt"/>
                <a:ea typeface="+mn-ea"/>
                <a:cs typeface="+mn-cs"/>
              </a:rPr>
              <a:t>.</a:t>
            </a:r>
            <a:r>
              <a:rPr lang="fr-CA" sz="1200" i="0" kern="1200" dirty="0" smtClean="0">
                <a:solidFill>
                  <a:schemeClr val="tx1"/>
                </a:solidFill>
                <a:latin typeface="+mn-lt"/>
                <a:ea typeface="+mn-ea"/>
                <a:cs typeface="+mn-cs"/>
              </a:rPr>
              <a:t> » </a:t>
            </a:r>
            <a:br>
              <a:rPr lang="fr-CA" sz="1200" i="0" kern="1200" dirty="0" smtClean="0">
                <a:solidFill>
                  <a:schemeClr val="tx1"/>
                </a:solidFill>
                <a:latin typeface="+mn-lt"/>
                <a:ea typeface="+mn-ea"/>
                <a:cs typeface="+mn-cs"/>
              </a:rPr>
            </a:br>
            <a:r>
              <a:rPr lang="fr-CA" sz="1200" i="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Si </a:t>
            </a:r>
            <a:r>
              <a:rPr lang="en-US" sz="1200" kern="1200" dirty="0" err="1" smtClean="0">
                <a:solidFill>
                  <a:schemeClr val="tx1"/>
                </a:solidFill>
                <a:latin typeface="+mn-lt"/>
                <a:ea typeface="+mn-ea"/>
                <a:cs typeface="+mn-cs"/>
              </a:rPr>
              <a:t>dans</a:t>
            </a:r>
            <a:r>
              <a:rPr lang="en-US" sz="1200" kern="1200" dirty="0" smtClean="0">
                <a:solidFill>
                  <a:schemeClr val="tx1"/>
                </a:solidFill>
                <a:latin typeface="+mn-lt"/>
                <a:ea typeface="+mn-ea"/>
                <a:cs typeface="+mn-cs"/>
              </a:rPr>
              <a:t> le week-end on </a:t>
            </a:r>
            <a:r>
              <a:rPr lang="en-US" sz="1200" kern="1200" dirty="0" err="1" smtClean="0">
                <a:solidFill>
                  <a:schemeClr val="tx1"/>
                </a:solidFill>
                <a:latin typeface="+mn-lt"/>
                <a:ea typeface="+mn-ea"/>
                <a:cs typeface="+mn-cs"/>
              </a:rPr>
              <a:t>n’a</a:t>
            </a:r>
            <a:r>
              <a:rPr lang="en-US" sz="1200" kern="1200" dirty="0" smtClean="0">
                <a:solidFill>
                  <a:schemeClr val="tx1"/>
                </a:solidFill>
                <a:latin typeface="+mn-lt"/>
                <a:ea typeface="+mn-ea"/>
                <a:cs typeface="+mn-cs"/>
              </a:rPr>
              <a:t> pas les plus </a:t>
            </a:r>
            <a:r>
              <a:rPr lang="en-US" sz="1200" kern="1200" dirty="0" err="1" smtClean="0">
                <a:solidFill>
                  <a:schemeClr val="tx1"/>
                </a:solidFill>
                <a:latin typeface="+mn-lt"/>
                <a:ea typeface="+mn-ea"/>
                <a:cs typeface="+mn-cs"/>
              </a:rPr>
              <a:t>grands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spécialistes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penchés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sur</a:t>
            </a:r>
            <a:r>
              <a:rPr lang="en-US" sz="1200" kern="1200" dirty="0" smtClean="0">
                <a:solidFill>
                  <a:schemeClr val="tx1"/>
                </a:solidFill>
                <a:latin typeface="+mn-lt"/>
                <a:ea typeface="+mn-ea"/>
                <a:cs typeface="+mn-cs"/>
              </a:rPr>
              <a:t> le </a:t>
            </a:r>
            <a:r>
              <a:rPr lang="en-US" sz="1200" kern="1200" dirty="0" err="1" smtClean="0">
                <a:solidFill>
                  <a:schemeClr val="tx1"/>
                </a:solidFill>
                <a:latin typeface="+mn-lt"/>
                <a:ea typeface="+mn-ea"/>
                <a:cs typeface="+mn-cs"/>
              </a:rPr>
              <a:t>berceau</a:t>
            </a:r>
            <a:r>
              <a:rPr lang="en-US" sz="1200" kern="1200" dirty="0" smtClean="0">
                <a:solidFill>
                  <a:schemeClr val="tx1"/>
                </a:solidFill>
                <a:latin typeface="+mn-lt"/>
                <a:ea typeface="+mn-ea"/>
                <a:cs typeface="+mn-cs"/>
              </a:rPr>
              <a:t> on se </a:t>
            </a:r>
            <a:r>
              <a:rPr lang="en-US" sz="1200" kern="1200" dirty="0" err="1" smtClean="0">
                <a:solidFill>
                  <a:schemeClr val="tx1"/>
                </a:solidFill>
                <a:latin typeface="+mn-lt"/>
                <a:ea typeface="+mn-ea"/>
                <a:cs typeface="+mn-cs"/>
              </a:rPr>
              <a:t>trouvera</a:t>
            </a:r>
            <a:r>
              <a:rPr lang="en-US" sz="1200" kern="1200" dirty="0" smtClean="0">
                <a:solidFill>
                  <a:schemeClr val="tx1"/>
                </a:solidFill>
                <a:latin typeface="+mn-lt"/>
                <a:ea typeface="+mn-ea"/>
                <a:cs typeface="+mn-cs"/>
              </a:rPr>
              <a:t> avec </a:t>
            </a:r>
            <a:r>
              <a:rPr lang="en-US" sz="1200" kern="1200" dirty="0" err="1" smtClean="0">
                <a:solidFill>
                  <a:schemeClr val="tx1"/>
                </a:solidFill>
                <a:latin typeface="+mn-lt"/>
                <a:ea typeface="+mn-ea"/>
                <a:cs typeface="+mn-cs"/>
              </a:rPr>
              <a:t>une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médecine</a:t>
            </a:r>
            <a:r>
              <a:rPr lang="en-US" sz="1200" kern="1200" dirty="0" smtClean="0">
                <a:solidFill>
                  <a:schemeClr val="tx1"/>
                </a:solidFill>
                <a:latin typeface="+mn-lt"/>
                <a:ea typeface="+mn-ea"/>
                <a:cs typeface="+mn-cs"/>
              </a:rPr>
              <a:t> qui ne </a:t>
            </a:r>
            <a:r>
              <a:rPr lang="en-US" sz="1200" kern="1200" dirty="0" err="1" smtClean="0">
                <a:solidFill>
                  <a:schemeClr val="tx1"/>
                </a:solidFill>
                <a:latin typeface="+mn-lt"/>
                <a:ea typeface="+mn-ea"/>
                <a:cs typeface="+mn-cs"/>
              </a:rPr>
              <a:t>peut</a:t>
            </a:r>
            <a:r>
              <a:rPr lang="en-US" sz="1200" kern="1200" dirty="0" smtClean="0">
                <a:solidFill>
                  <a:schemeClr val="tx1"/>
                </a:solidFill>
                <a:latin typeface="+mn-lt"/>
                <a:ea typeface="+mn-ea"/>
                <a:cs typeface="+mn-cs"/>
              </a:rPr>
              <a:t> pas </a:t>
            </a:r>
            <a:r>
              <a:rPr lang="en-US" sz="1200" kern="1200" dirty="0" err="1" smtClean="0">
                <a:solidFill>
                  <a:schemeClr val="tx1"/>
                </a:solidFill>
                <a:latin typeface="+mn-lt"/>
                <a:ea typeface="+mn-ea"/>
                <a:cs typeface="+mn-cs"/>
              </a:rPr>
              <a:t>répondre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à</a:t>
            </a:r>
            <a:r>
              <a:rPr lang="en-US" sz="1200" kern="1200" dirty="0" smtClean="0">
                <a:solidFill>
                  <a:schemeClr val="tx1"/>
                </a:solidFill>
                <a:latin typeface="+mn-lt"/>
                <a:ea typeface="+mn-ea"/>
                <a:cs typeface="+mn-cs"/>
              </a:rPr>
              <a:t> la question du </a:t>
            </a:r>
            <a:r>
              <a:rPr lang="en-US" sz="1200" kern="1200" dirty="0" err="1" smtClean="0">
                <a:solidFill>
                  <a:schemeClr val="tx1"/>
                </a:solidFill>
                <a:latin typeface="+mn-lt"/>
                <a:ea typeface="+mn-ea"/>
                <a:cs typeface="+mn-cs"/>
              </a:rPr>
              <a:t>sexe</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l’enfant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Parfois</a:t>
            </a:r>
            <a:r>
              <a:rPr lang="en-US" sz="1200" kern="1200" dirty="0" smtClean="0">
                <a:solidFill>
                  <a:schemeClr val="tx1"/>
                </a:solidFill>
                <a:latin typeface="+mn-lt"/>
                <a:ea typeface="+mn-ea"/>
                <a:cs typeface="+mn-cs"/>
              </a:rPr>
              <a:t> la </a:t>
            </a:r>
            <a:r>
              <a:rPr lang="en-US" sz="1200" kern="1200" dirty="0" err="1" smtClean="0">
                <a:solidFill>
                  <a:schemeClr val="tx1"/>
                </a:solidFill>
                <a:latin typeface="+mn-lt"/>
                <a:ea typeface="+mn-ea"/>
                <a:cs typeface="+mn-cs"/>
              </a:rPr>
              <a:t>médecine</a:t>
            </a:r>
            <a:r>
              <a:rPr lang="en-US" sz="1200" kern="1200" dirty="0" smtClean="0">
                <a:solidFill>
                  <a:schemeClr val="tx1"/>
                </a:solidFill>
                <a:latin typeface="+mn-lt"/>
                <a:ea typeface="+mn-ea"/>
                <a:cs typeface="+mn-cs"/>
              </a:rPr>
              <a:t> nous </a:t>
            </a:r>
            <a:r>
              <a:rPr lang="en-US" sz="1200" kern="1200" dirty="0" err="1" smtClean="0">
                <a:solidFill>
                  <a:schemeClr val="tx1"/>
                </a:solidFill>
                <a:latin typeface="+mn-lt"/>
                <a:ea typeface="+mn-ea"/>
                <a:cs typeface="+mn-cs"/>
              </a:rPr>
              <a:t>indique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sexe</a:t>
            </a:r>
            <a:r>
              <a:rPr lang="en-US" sz="1200" kern="1200" dirty="0" smtClean="0">
                <a:solidFill>
                  <a:schemeClr val="tx1"/>
                </a:solidFill>
                <a:latin typeface="+mn-lt"/>
                <a:ea typeface="+mn-ea"/>
                <a:cs typeface="+mn-cs"/>
              </a:rPr>
              <a:t> F </a:t>
            </a:r>
            <a:r>
              <a:rPr lang="en-US" sz="1200" kern="1200" dirty="0" err="1" smtClean="0">
                <a:solidFill>
                  <a:schemeClr val="tx1"/>
                </a:solidFill>
                <a:latin typeface="+mn-lt"/>
                <a:ea typeface="+mn-ea"/>
                <a:cs typeface="+mn-cs"/>
              </a:rPr>
              <a:t>ou</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sexe</a:t>
            </a:r>
            <a:r>
              <a:rPr lang="en-US" sz="1200" kern="1200" dirty="0" smtClean="0">
                <a:solidFill>
                  <a:schemeClr val="tx1"/>
                </a:solidFill>
                <a:latin typeface="+mn-lt"/>
                <a:ea typeface="+mn-ea"/>
                <a:cs typeface="+mn-cs"/>
              </a:rPr>
              <a:t> M au dernier moment </a:t>
            </a:r>
            <a:r>
              <a:rPr lang="en-US" sz="1200" kern="1200" dirty="0" err="1" smtClean="0">
                <a:solidFill>
                  <a:schemeClr val="tx1"/>
                </a:solidFill>
                <a:latin typeface="+mn-lt"/>
                <a:ea typeface="+mn-ea"/>
                <a:cs typeface="+mn-cs"/>
              </a:rPr>
              <a:t>mais</a:t>
            </a:r>
            <a:r>
              <a:rPr lang="en-US" sz="1200" kern="1200" dirty="0" smtClean="0">
                <a:solidFill>
                  <a:schemeClr val="tx1"/>
                </a:solidFill>
                <a:latin typeface="+mn-lt"/>
                <a:ea typeface="+mn-ea"/>
                <a:cs typeface="+mn-cs"/>
              </a:rPr>
              <a:t> pour des </a:t>
            </a:r>
            <a:r>
              <a:rPr lang="en-US" sz="1200" kern="1200" dirty="0" err="1" smtClean="0">
                <a:solidFill>
                  <a:schemeClr val="tx1"/>
                </a:solidFill>
                <a:latin typeface="+mn-lt"/>
                <a:ea typeface="+mn-ea"/>
                <a:cs typeface="+mn-cs"/>
              </a:rPr>
              <a:t>cas</a:t>
            </a:r>
            <a:r>
              <a:rPr lang="en-US" sz="1200" kern="1200" dirty="0" smtClean="0">
                <a:solidFill>
                  <a:schemeClr val="tx1"/>
                </a:solidFill>
                <a:latin typeface="+mn-lt"/>
                <a:ea typeface="+mn-ea"/>
                <a:cs typeface="+mn-cs"/>
              </a:rPr>
              <a:t> qui ne </a:t>
            </a:r>
            <a:r>
              <a:rPr lang="en-US" sz="1200" kern="1200" dirty="0" err="1" smtClean="0">
                <a:solidFill>
                  <a:schemeClr val="tx1"/>
                </a:solidFill>
                <a:latin typeface="+mn-lt"/>
                <a:ea typeface="+mn-ea"/>
                <a:cs typeface="+mn-cs"/>
              </a:rPr>
              <a:t>sont</a:t>
            </a:r>
            <a:r>
              <a:rPr lang="en-US" sz="1200" kern="1200" dirty="0" smtClean="0">
                <a:solidFill>
                  <a:schemeClr val="tx1"/>
                </a:solidFill>
                <a:latin typeface="+mn-lt"/>
                <a:ea typeface="+mn-ea"/>
                <a:cs typeface="+mn-cs"/>
              </a:rPr>
              <a:t> pas </a:t>
            </a:r>
            <a:r>
              <a:rPr lang="en-US" sz="1200" kern="1200" dirty="0" err="1" smtClean="0">
                <a:solidFill>
                  <a:schemeClr val="tx1"/>
                </a:solidFill>
                <a:latin typeface="+mn-lt"/>
                <a:ea typeface="+mn-ea"/>
                <a:cs typeface="+mn-cs"/>
              </a:rPr>
              <a:t>toujours</a:t>
            </a:r>
            <a:r>
              <a:rPr lang="en-US" sz="1200" kern="1200" dirty="0" smtClean="0">
                <a:solidFill>
                  <a:schemeClr val="tx1"/>
                </a:solidFill>
                <a:latin typeface="+mn-lt"/>
                <a:ea typeface="+mn-ea"/>
                <a:cs typeface="+mn-cs"/>
              </a:rPr>
              <a:t> plus </a:t>
            </a:r>
            <a:r>
              <a:rPr lang="en-US" sz="1200" kern="1200" dirty="0" err="1" smtClean="0">
                <a:solidFill>
                  <a:schemeClr val="tx1"/>
                </a:solidFill>
                <a:latin typeface="+mn-lt"/>
                <a:ea typeface="+mn-ea"/>
                <a:cs typeface="+mn-cs"/>
              </a:rPr>
              <a:t>ou</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moins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compliqués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ceux</a:t>
            </a:r>
            <a:r>
              <a:rPr lang="en-US" sz="1200" kern="1200" dirty="0" smtClean="0">
                <a:solidFill>
                  <a:schemeClr val="tx1"/>
                </a:solidFill>
                <a:latin typeface="+mn-lt"/>
                <a:ea typeface="+mn-ea"/>
                <a:cs typeface="+mn-cs"/>
              </a:rPr>
              <a:t> pour </a:t>
            </a:r>
            <a:r>
              <a:rPr lang="en-US" sz="1200" kern="1200" dirty="0" err="1" smtClean="0">
                <a:solidFill>
                  <a:schemeClr val="tx1"/>
                </a:solidFill>
                <a:latin typeface="+mn-lt"/>
                <a:ea typeface="+mn-ea"/>
                <a:cs typeface="+mn-cs"/>
              </a:rPr>
              <a:t>lesquels</a:t>
            </a:r>
            <a:r>
              <a:rPr lang="en-US" sz="1200" kern="1200" dirty="0" smtClean="0">
                <a:solidFill>
                  <a:schemeClr val="tx1"/>
                </a:solidFill>
                <a:latin typeface="+mn-lt"/>
                <a:ea typeface="+mn-ea"/>
                <a:cs typeface="+mn-cs"/>
              </a:rPr>
              <a:t> on a </a:t>
            </a:r>
            <a:r>
              <a:rPr lang="en-US" sz="1200" kern="1200" dirty="0" err="1" smtClean="0">
                <a:solidFill>
                  <a:schemeClr val="tx1"/>
                </a:solidFill>
                <a:latin typeface="+mn-lt"/>
                <a:ea typeface="+mn-ea"/>
                <a:cs typeface="+mn-cs"/>
              </a:rPr>
              <a:t>coché</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sexe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indéterminé</a:t>
            </a:r>
            <a:r>
              <a:rPr lang="en-US" sz="1200" kern="1200" dirty="0" smtClean="0">
                <a:solidFill>
                  <a:schemeClr val="tx1"/>
                </a:solidFill>
                <a:latin typeface="+mn-lt"/>
                <a:ea typeface="+mn-ea"/>
                <a:cs typeface="+mn-cs"/>
              </a:rPr>
              <a:t>.</a:t>
            </a:r>
            <a:r>
              <a:rPr lang="fr-CA" sz="1200" i="0" kern="1200" dirty="0" smtClean="0">
                <a:solidFill>
                  <a:schemeClr val="tx1"/>
                </a:solidFill>
                <a:latin typeface="+mn-lt"/>
                <a:ea typeface="+mn-ea"/>
                <a:cs typeface="+mn-cs"/>
              </a:rPr>
              <a:t> </a:t>
            </a:r>
            <a:r>
              <a:rPr lang="fr-CA" sz="1200" i="0" kern="1200" dirty="0" smtClean="0">
                <a:solidFill>
                  <a:schemeClr val="tx1"/>
                </a:solidFill>
                <a:latin typeface="+mn-lt"/>
                <a:ea typeface="+mn-ea"/>
                <a:cs typeface="+mn-cs"/>
              </a:rPr>
              <a:t>»</a:t>
            </a:r>
          </a:p>
          <a:p>
            <a:pPr marL="393579" marR="0" lvl="0" indent="-171450" algn="l" defTabSz="457200" rtl="0" eaLnBrk="1" fontAlgn="auto" latinLnBrk="0" hangingPunct="1">
              <a:lnSpc>
                <a:spcPct val="100000"/>
              </a:lnSpc>
              <a:spcBef>
                <a:spcPts val="0"/>
              </a:spcBef>
              <a:spcAft>
                <a:spcPts val="0"/>
              </a:spcAft>
              <a:buClrTx/>
              <a:buSzTx/>
              <a:buFont typeface="Arial"/>
              <a:buChar char="•"/>
              <a:tabLst/>
              <a:defRPr/>
            </a:pPr>
            <a:endParaRPr lang="fr-CA" sz="1200" i="0" kern="1200" dirty="0" smtClean="0">
              <a:solidFill>
                <a:schemeClr val="tx1"/>
              </a:solidFill>
              <a:latin typeface="+mn-lt"/>
              <a:ea typeface="+mn-ea"/>
              <a:cs typeface="+mn-cs"/>
            </a:endParaRPr>
          </a:p>
          <a:p>
            <a:pPr marL="393579" marR="0" lvl="0" indent="-171450" algn="l" defTabSz="457200" rtl="0" eaLnBrk="1" fontAlgn="auto" latinLnBrk="0" hangingPunct="1">
              <a:lnSpc>
                <a:spcPct val="100000"/>
              </a:lnSpc>
              <a:spcBef>
                <a:spcPts val="0"/>
              </a:spcBef>
              <a:spcAft>
                <a:spcPts val="0"/>
              </a:spcAft>
              <a:buClrTx/>
              <a:buSzTx/>
              <a:buFont typeface="Arial"/>
              <a:buChar char="•"/>
              <a:tabLst/>
              <a:defRPr/>
            </a:pPr>
            <a:r>
              <a:rPr lang="fr-CA" sz="1200" i="0" kern="1200" dirty="0" smtClean="0">
                <a:solidFill>
                  <a:schemeClr val="tx1"/>
                </a:solidFill>
                <a:latin typeface="+mn-lt"/>
                <a:ea typeface="+mn-ea"/>
                <a:cs typeface="+mn-cs"/>
              </a:rPr>
              <a:t>Parquet</a:t>
            </a:r>
            <a:r>
              <a:rPr lang="fr-CA" sz="1200" i="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“Il y a </a:t>
            </a:r>
            <a:r>
              <a:rPr lang="en-US" sz="1200" kern="1200" dirty="0" err="1" smtClean="0">
                <a:solidFill>
                  <a:schemeClr val="tx1"/>
                </a:solidFill>
                <a:latin typeface="+mn-lt"/>
                <a:ea typeface="+mn-ea"/>
                <a:cs typeface="+mn-cs"/>
              </a:rPr>
              <a:t>eu</a:t>
            </a:r>
            <a:r>
              <a:rPr lang="en-US" sz="1200" kern="1200" dirty="0" smtClean="0">
                <a:solidFill>
                  <a:schemeClr val="tx1"/>
                </a:solidFill>
                <a:latin typeface="+mn-lt"/>
                <a:ea typeface="+mn-ea"/>
                <a:cs typeface="+mn-cs"/>
              </a:rPr>
              <a:t> un </a:t>
            </a:r>
            <a:r>
              <a:rPr lang="en-US" sz="1200" kern="1200" dirty="0" err="1" smtClean="0">
                <a:solidFill>
                  <a:schemeClr val="tx1"/>
                </a:solidFill>
                <a:latin typeface="+mn-lt"/>
                <a:ea typeface="+mn-ea"/>
                <a:cs typeface="+mn-cs"/>
              </a:rPr>
              <a:t>cas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où</a:t>
            </a:r>
            <a:r>
              <a:rPr lang="en-US" sz="1200" kern="1200" dirty="0" smtClean="0">
                <a:solidFill>
                  <a:schemeClr val="tx1"/>
                </a:solidFill>
                <a:latin typeface="+mn-lt"/>
                <a:ea typeface="+mn-ea"/>
                <a:cs typeface="+mn-cs"/>
              </a:rPr>
              <a:t> le 3e jour se </a:t>
            </a:r>
            <a:r>
              <a:rPr lang="en-US" sz="1200" kern="1200" dirty="0" err="1" smtClean="0">
                <a:solidFill>
                  <a:schemeClr val="tx1"/>
                </a:solidFill>
                <a:latin typeface="+mn-lt"/>
                <a:ea typeface="+mn-ea"/>
                <a:cs typeface="+mn-cs"/>
              </a:rPr>
              <a:t>terminait</a:t>
            </a:r>
            <a:r>
              <a:rPr lang="en-US" sz="1200" kern="1200" dirty="0" smtClean="0">
                <a:solidFill>
                  <a:schemeClr val="tx1"/>
                </a:solidFill>
                <a:latin typeface="+mn-lt"/>
                <a:ea typeface="+mn-ea"/>
                <a:cs typeface="+mn-cs"/>
              </a:rPr>
              <a:t> le </a:t>
            </a:r>
            <a:r>
              <a:rPr lang="en-US" sz="1200" kern="1200" dirty="0" err="1" smtClean="0">
                <a:solidFill>
                  <a:schemeClr val="tx1"/>
                </a:solidFill>
                <a:latin typeface="+mn-lt"/>
                <a:ea typeface="+mn-ea"/>
                <a:cs typeface="+mn-cs"/>
              </a:rPr>
              <a:t>vendredi</a:t>
            </a:r>
            <a:r>
              <a:rPr lang="en-US" sz="1200" kern="1200" dirty="0" smtClean="0">
                <a:solidFill>
                  <a:schemeClr val="tx1"/>
                </a:solidFill>
                <a:latin typeface="+mn-lt"/>
                <a:ea typeface="+mn-ea"/>
                <a:cs typeface="+mn-cs"/>
              </a:rPr>
              <a:t> et les services de </a:t>
            </a:r>
            <a:r>
              <a:rPr lang="en-US" sz="1200" kern="1200" dirty="0" err="1" smtClean="0">
                <a:solidFill>
                  <a:schemeClr val="tx1"/>
                </a:solidFill>
                <a:latin typeface="+mn-lt"/>
                <a:ea typeface="+mn-ea"/>
                <a:cs typeface="+mn-cs"/>
              </a:rPr>
              <a:t>l’état</a:t>
            </a:r>
            <a:r>
              <a:rPr lang="en-US" sz="1200" kern="1200" dirty="0" smtClean="0">
                <a:solidFill>
                  <a:schemeClr val="tx1"/>
                </a:solidFill>
                <a:latin typeface="+mn-lt"/>
                <a:ea typeface="+mn-ea"/>
                <a:cs typeface="+mn-cs"/>
              </a:rPr>
              <a:t> civil </a:t>
            </a:r>
            <a:r>
              <a:rPr lang="en-US" sz="1200" kern="1200" dirty="0" err="1" smtClean="0">
                <a:solidFill>
                  <a:schemeClr val="tx1"/>
                </a:solidFill>
                <a:latin typeface="+mn-lt"/>
                <a:ea typeface="+mn-ea"/>
                <a:cs typeface="+mn-cs"/>
              </a:rPr>
              <a:t>fermaient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à</a:t>
            </a:r>
            <a:r>
              <a:rPr lang="en-US" sz="1200" kern="1200" dirty="0" smtClean="0">
                <a:solidFill>
                  <a:schemeClr val="tx1"/>
                </a:solidFill>
                <a:latin typeface="+mn-lt"/>
                <a:ea typeface="+mn-ea"/>
                <a:cs typeface="+mn-cs"/>
              </a:rPr>
              <a:t> 17h00. </a:t>
            </a:r>
            <a:r>
              <a:rPr lang="en-US" sz="1200" kern="1200" dirty="0" err="1" smtClean="0">
                <a:solidFill>
                  <a:schemeClr val="tx1"/>
                </a:solidFill>
                <a:latin typeface="+mn-lt"/>
                <a:ea typeface="+mn-ea"/>
                <a:cs typeface="+mn-cs"/>
              </a:rPr>
              <a:t>Lorsqu’on</a:t>
            </a:r>
            <a:r>
              <a:rPr lang="en-US" sz="1200" kern="1200" dirty="0" smtClean="0">
                <a:solidFill>
                  <a:schemeClr val="tx1"/>
                </a:solidFill>
                <a:latin typeface="+mn-lt"/>
                <a:ea typeface="+mn-ea"/>
                <a:cs typeface="+mn-cs"/>
              </a:rPr>
              <a:t> nous a </a:t>
            </a:r>
            <a:r>
              <a:rPr lang="en-US" sz="1200" kern="1200" dirty="0" err="1" smtClean="0">
                <a:solidFill>
                  <a:schemeClr val="tx1"/>
                </a:solidFill>
                <a:latin typeface="+mn-lt"/>
                <a:ea typeface="+mn-ea"/>
                <a:cs typeface="+mn-cs"/>
              </a:rPr>
              <a:t>appelé</a:t>
            </a:r>
            <a:r>
              <a:rPr lang="en-US" sz="1200" kern="1200" dirty="0" smtClean="0">
                <a:solidFill>
                  <a:schemeClr val="tx1"/>
                </a:solidFill>
                <a:latin typeface="+mn-lt"/>
                <a:ea typeface="+mn-ea"/>
                <a:cs typeface="+mn-cs"/>
              </a:rPr>
              <a:t> le </a:t>
            </a:r>
            <a:r>
              <a:rPr lang="en-US" sz="1200" kern="1200" dirty="0" err="1" smtClean="0">
                <a:solidFill>
                  <a:schemeClr val="tx1"/>
                </a:solidFill>
                <a:latin typeface="+mn-lt"/>
                <a:ea typeface="+mn-ea"/>
                <a:cs typeface="+mn-cs"/>
              </a:rPr>
              <a:t>vendredi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vers</a:t>
            </a:r>
            <a:r>
              <a:rPr lang="en-US" sz="1200" kern="1200" dirty="0" smtClean="0">
                <a:solidFill>
                  <a:schemeClr val="tx1"/>
                </a:solidFill>
                <a:latin typeface="+mn-lt"/>
                <a:ea typeface="+mn-ea"/>
                <a:cs typeface="+mn-cs"/>
              </a:rPr>
              <a:t> 13h00 les parents </a:t>
            </a:r>
            <a:r>
              <a:rPr lang="en-US" sz="1200" kern="1200" dirty="0" err="1" smtClean="0">
                <a:solidFill>
                  <a:schemeClr val="tx1"/>
                </a:solidFill>
                <a:latin typeface="+mn-lt"/>
                <a:ea typeface="+mn-ea"/>
                <a:cs typeface="+mn-cs"/>
              </a:rPr>
              <a:t>n’avaient</a:t>
            </a:r>
            <a:r>
              <a:rPr lang="en-US" sz="1200" kern="1200" dirty="0" smtClean="0">
                <a:solidFill>
                  <a:schemeClr val="tx1"/>
                </a:solidFill>
                <a:latin typeface="+mn-lt"/>
                <a:ea typeface="+mn-ea"/>
                <a:cs typeface="+mn-cs"/>
              </a:rPr>
              <a:t> pas </a:t>
            </a:r>
            <a:r>
              <a:rPr lang="en-US" sz="1200" kern="1200" dirty="0" err="1" smtClean="0">
                <a:solidFill>
                  <a:schemeClr val="tx1"/>
                </a:solidFill>
                <a:latin typeface="+mn-lt"/>
                <a:ea typeface="+mn-ea"/>
                <a:cs typeface="+mn-cs"/>
              </a:rPr>
              <a:t>choisi</a:t>
            </a:r>
            <a:r>
              <a:rPr lang="en-US" sz="1200" kern="1200" dirty="0" smtClean="0">
                <a:solidFill>
                  <a:schemeClr val="tx1"/>
                </a:solidFill>
                <a:latin typeface="+mn-lt"/>
                <a:ea typeface="+mn-ea"/>
                <a:cs typeface="+mn-cs"/>
              </a:rPr>
              <a:t> le </a:t>
            </a:r>
            <a:r>
              <a:rPr lang="en-US" sz="1200" kern="1200" dirty="0" err="1" smtClean="0">
                <a:solidFill>
                  <a:schemeClr val="tx1"/>
                </a:solidFill>
                <a:latin typeface="+mn-lt"/>
                <a:ea typeface="+mn-ea"/>
                <a:cs typeface="+mn-cs"/>
              </a:rPr>
              <a:t>prénom</a:t>
            </a:r>
            <a:r>
              <a:rPr lang="en-US" sz="1200" kern="1200" dirty="0" smtClean="0">
                <a:solidFill>
                  <a:schemeClr val="tx1"/>
                </a:solidFill>
                <a:latin typeface="+mn-lt"/>
                <a:ea typeface="+mn-ea"/>
                <a:cs typeface="+mn-cs"/>
              </a:rPr>
              <a:t> et le </a:t>
            </a:r>
            <a:r>
              <a:rPr lang="en-US" sz="1200" kern="1200" dirty="0" err="1" smtClean="0">
                <a:solidFill>
                  <a:schemeClr val="tx1"/>
                </a:solidFill>
                <a:latin typeface="+mn-lt"/>
                <a:ea typeface="+mn-ea"/>
                <a:cs typeface="+mn-cs"/>
              </a:rPr>
              <a:t>sexe</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l’enfant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n'était</a:t>
            </a:r>
            <a:r>
              <a:rPr lang="en-US" sz="1200" kern="1200" dirty="0" smtClean="0">
                <a:solidFill>
                  <a:schemeClr val="tx1"/>
                </a:solidFill>
                <a:latin typeface="+mn-lt"/>
                <a:ea typeface="+mn-ea"/>
                <a:cs typeface="+mn-cs"/>
              </a:rPr>
              <a:t> pas </a:t>
            </a:r>
            <a:r>
              <a:rPr lang="en-US" sz="1200" kern="1200" dirty="0" err="1" smtClean="0">
                <a:solidFill>
                  <a:schemeClr val="tx1"/>
                </a:solidFill>
                <a:latin typeface="+mn-lt"/>
                <a:ea typeface="+mn-ea"/>
                <a:cs typeface="+mn-cs"/>
              </a:rPr>
              <a:t>déterminé</a:t>
            </a:r>
            <a:r>
              <a:rPr lang="en-US" sz="1200" kern="1200" dirty="0" smtClean="0">
                <a:solidFill>
                  <a:schemeClr val="tx1"/>
                </a:solidFill>
                <a:latin typeface="+mn-lt"/>
                <a:ea typeface="+mn-ea"/>
                <a:cs typeface="+mn-cs"/>
              </a:rPr>
              <a:t>. Il y a sans </a:t>
            </a:r>
            <a:r>
              <a:rPr lang="en-US" sz="1200" kern="1200" dirty="0" err="1" smtClean="0">
                <a:solidFill>
                  <a:schemeClr val="tx1"/>
                </a:solidFill>
                <a:latin typeface="+mn-lt"/>
                <a:ea typeface="+mn-ea"/>
                <a:cs typeface="+mn-cs"/>
              </a:rPr>
              <a:t>doute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eu</a:t>
            </a:r>
            <a:r>
              <a:rPr lang="en-US" sz="1200" kern="1200" dirty="0" smtClean="0">
                <a:solidFill>
                  <a:schemeClr val="tx1"/>
                </a:solidFill>
                <a:latin typeface="+mn-lt"/>
                <a:ea typeface="+mn-ea"/>
                <a:cs typeface="+mn-cs"/>
              </a:rPr>
              <a:t> des </a:t>
            </a:r>
            <a:r>
              <a:rPr lang="en-US" sz="1200" kern="1200" dirty="0" err="1" smtClean="0">
                <a:solidFill>
                  <a:schemeClr val="tx1"/>
                </a:solidFill>
                <a:latin typeface="+mn-lt"/>
                <a:ea typeface="+mn-ea"/>
                <a:cs typeface="+mn-cs"/>
              </a:rPr>
              <a:t>difficultés</a:t>
            </a:r>
            <a:r>
              <a:rPr lang="en-US" sz="1200" kern="1200" dirty="0" smtClean="0">
                <a:solidFill>
                  <a:schemeClr val="tx1"/>
                </a:solidFill>
                <a:latin typeface="+mn-lt"/>
                <a:ea typeface="+mn-ea"/>
                <a:cs typeface="+mn-cs"/>
              </a:rPr>
              <a:t> de communication au </a:t>
            </a:r>
            <a:r>
              <a:rPr lang="en-US" sz="1200" kern="1200" dirty="0" err="1" smtClean="0">
                <a:solidFill>
                  <a:schemeClr val="tx1"/>
                </a:solidFill>
                <a:latin typeface="+mn-lt"/>
                <a:ea typeface="+mn-ea"/>
                <a:cs typeface="+mn-cs"/>
              </a:rPr>
              <a:t>sein</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l'hôpital</a:t>
            </a:r>
            <a:r>
              <a:rPr lang="en-US" sz="1200" kern="1200" dirty="0" smtClean="0">
                <a:solidFill>
                  <a:schemeClr val="tx1"/>
                </a:solidFill>
                <a:latin typeface="+mn-lt"/>
                <a:ea typeface="+mn-ea"/>
                <a:cs typeface="+mn-cs"/>
              </a:rPr>
              <a:t> entre les </a:t>
            </a:r>
            <a:r>
              <a:rPr lang="en-US" sz="1200" kern="1200" dirty="0" err="1" smtClean="0">
                <a:solidFill>
                  <a:schemeClr val="tx1"/>
                </a:solidFill>
                <a:latin typeface="+mn-lt"/>
                <a:ea typeface="+mn-ea"/>
                <a:cs typeface="+mn-cs"/>
              </a:rPr>
              <a:t>médecins</a:t>
            </a:r>
            <a:r>
              <a:rPr lang="en-US" sz="1200" kern="1200" dirty="0" smtClean="0">
                <a:solidFill>
                  <a:schemeClr val="tx1"/>
                </a:solidFill>
                <a:latin typeface="+mn-lt"/>
                <a:ea typeface="+mn-ea"/>
                <a:cs typeface="+mn-cs"/>
              </a:rPr>
              <a:t> et les </a:t>
            </a:r>
            <a:r>
              <a:rPr lang="en-US" sz="1200" kern="1200" dirty="0" err="1" smtClean="0">
                <a:solidFill>
                  <a:schemeClr val="tx1"/>
                </a:solidFill>
                <a:latin typeface="+mn-lt"/>
                <a:ea typeface="+mn-ea"/>
                <a:cs typeface="+mn-cs"/>
              </a:rPr>
              <a:t>administratifs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L’officier</a:t>
            </a:r>
            <a:r>
              <a:rPr lang="en-US" sz="1200" kern="1200" dirty="0" smtClean="0">
                <a:solidFill>
                  <a:schemeClr val="tx1"/>
                </a:solidFill>
                <a:latin typeface="+mn-lt"/>
                <a:ea typeface="+mn-ea"/>
                <a:cs typeface="+mn-cs"/>
              </a:rPr>
              <a:t> d’état civil, au courant de la naissance, a </a:t>
            </a:r>
            <a:r>
              <a:rPr lang="en-US" sz="1200" kern="1200" dirty="0" err="1" smtClean="0">
                <a:solidFill>
                  <a:schemeClr val="tx1"/>
                </a:solidFill>
                <a:latin typeface="+mn-lt"/>
                <a:ea typeface="+mn-ea"/>
                <a:cs typeface="+mn-cs"/>
              </a:rPr>
              <a:t>finalement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trois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prénoms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neutres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mais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il</a:t>
            </a:r>
            <a:r>
              <a:rPr lang="en-US" sz="1200" kern="1200" dirty="0" smtClean="0">
                <a:solidFill>
                  <a:schemeClr val="tx1"/>
                </a:solidFill>
                <a:latin typeface="+mn-lt"/>
                <a:ea typeface="+mn-ea"/>
                <a:cs typeface="+mn-cs"/>
              </a:rPr>
              <a:t> a </a:t>
            </a:r>
            <a:r>
              <a:rPr lang="en-US" sz="1200" kern="1200" dirty="0" err="1" smtClean="0">
                <a:solidFill>
                  <a:schemeClr val="tx1"/>
                </a:solidFill>
                <a:latin typeface="+mn-lt"/>
                <a:ea typeface="+mn-ea"/>
                <a:cs typeface="+mn-cs"/>
              </a:rPr>
              <a:t>mis</a:t>
            </a:r>
            <a:r>
              <a:rPr lang="en-US" sz="1200" kern="1200" dirty="0" smtClean="0">
                <a:solidFill>
                  <a:schemeClr val="tx1"/>
                </a:solidFill>
                <a:latin typeface="+mn-lt"/>
                <a:ea typeface="+mn-ea"/>
                <a:cs typeface="+mn-cs"/>
              </a:rPr>
              <a:t> des </a:t>
            </a:r>
            <a:r>
              <a:rPr lang="en-US" sz="1200" kern="1200" dirty="0" err="1" smtClean="0">
                <a:solidFill>
                  <a:schemeClr val="tx1"/>
                </a:solidFill>
                <a:latin typeface="+mn-lt"/>
                <a:ea typeface="+mn-ea"/>
                <a:cs typeface="+mn-cs"/>
              </a:rPr>
              <a:t>prénoms</a:t>
            </a:r>
            <a:r>
              <a:rPr lang="en-US" sz="1200" kern="1200" dirty="0" smtClean="0">
                <a:solidFill>
                  <a:schemeClr val="tx1"/>
                </a:solidFill>
                <a:latin typeface="+mn-lt"/>
                <a:ea typeface="+mn-ea"/>
                <a:cs typeface="+mn-cs"/>
              </a:rPr>
              <a:t> qui ne </a:t>
            </a:r>
            <a:r>
              <a:rPr lang="en-US" sz="1200" kern="1200" dirty="0" err="1" smtClean="0">
                <a:solidFill>
                  <a:schemeClr val="tx1"/>
                </a:solidFill>
                <a:latin typeface="+mn-lt"/>
                <a:ea typeface="+mn-ea"/>
                <a:cs typeface="+mn-cs"/>
              </a:rPr>
              <a:t>correspondaient</a:t>
            </a:r>
            <a:r>
              <a:rPr lang="en-US" sz="1200" kern="1200" dirty="0" smtClean="0">
                <a:solidFill>
                  <a:schemeClr val="tx1"/>
                </a:solidFill>
                <a:latin typeface="+mn-lt"/>
                <a:ea typeface="+mn-ea"/>
                <a:cs typeface="+mn-cs"/>
              </a:rPr>
              <a:t> pas </a:t>
            </a:r>
            <a:r>
              <a:rPr lang="en-US" sz="1200" kern="1200" dirty="0" err="1" smtClean="0">
                <a:solidFill>
                  <a:schemeClr val="tx1"/>
                </a:solidFill>
                <a:latin typeface="+mn-lt"/>
                <a:ea typeface="+mn-ea"/>
                <a:cs typeface="+mn-cs"/>
              </a:rPr>
              <a:t>à</a:t>
            </a:r>
            <a:r>
              <a:rPr lang="en-US" sz="1200" kern="1200" dirty="0" smtClean="0">
                <a:solidFill>
                  <a:schemeClr val="tx1"/>
                </a:solidFill>
                <a:latin typeface="+mn-lt"/>
                <a:ea typeface="+mn-ea"/>
                <a:cs typeface="+mn-cs"/>
              </a:rPr>
              <a:t> la culture des parents, </a:t>
            </a:r>
            <a:r>
              <a:rPr lang="en-US" sz="1200" kern="1200" dirty="0" err="1" smtClean="0">
                <a:solidFill>
                  <a:schemeClr val="tx1"/>
                </a:solidFill>
                <a:latin typeface="+mn-lt"/>
                <a:ea typeface="+mn-ea"/>
                <a:cs typeface="+mn-cs"/>
              </a:rPr>
              <a:t>ce</a:t>
            </a:r>
            <a:r>
              <a:rPr lang="en-US" sz="1200" kern="1200" dirty="0" smtClean="0">
                <a:solidFill>
                  <a:schemeClr val="tx1"/>
                </a:solidFill>
                <a:latin typeface="+mn-lt"/>
                <a:ea typeface="+mn-ea"/>
                <a:cs typeface="+mn-cs"/>
              </a:rPr>
              <a:t> qui a </a:t>
            </a:r>
            <a:r>
              <a:rPr lang="en-US" sz="1200" kern="1200" dirty="0" err="1" smtClean="0">
                <a:solidFill>
                  <a:schemeClr val="tx1"/>
                </a:solidFill>
                <a:latin typeface="+mn-lt"/>
                <a:ea typeface="+mn-ea"/>
                <a:cs typeface="+mn-cs"/>
              </a:rPr>
              <a:t>accentué</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leur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détresse</a:t>
            </a:r>
            <a:r>
              <a:rPr lang="en-US" sz="1200" kern="1200" dirty="0" smtClean="0">
                <a:solidFill>
                  <a:schemeClr val="tx1"/>
                </a:solidFill>
                <a:latin typeface="+mn-lt"/>
                <a:ea typeface="+mn-ea"/>
                <a:cs typeface="+mn-cs"/>
              </a:rPr>
              <a:t>. Le </a:t>
            </a:r>
            <a:r>
              <a:rPr lang="en-US" sz="1200" kern="1200" dirty="0" err="1" smtClean="0">
                <a:solidFill>
                  <a:schemeClr val="tx1"/>
                </a:solidFill>
                <a:latin typeface="+mn-lt"/>
                <a:ea typeface="+mn-ea"/>
                <a:cs typeface="+mn-cs"/>
              </a:rPr>
              <a:t>sexe</a:t>
            </a:r>
            <a:r>
              <a:rPr lang="en-US" sz="1200" kern="1200" dirty="0" smtClean="0">
                <a:solidFill>
                  <a:schemeClr val="tx1"/>
                </a:solidFill>
                <a:latin typeface="+mn-lt"/>
                <a:ea typeface="+mn-ea"/>
                <a:cs typeface="+mn-cs"/>
              </a:rPr>
              <a:t> a </a:t>
            </a:r>
            <a:r>
              <a:rPr lang="en-US" sz="1200" kern="1200" dirty="0" err="1" smtClean="0">
                <a:solidFill>
                  <a:schemeClr val="tx1"/>
                </a:solidFill>
                <a:latin typeface="+mn-lt"/>
                <a:ea typeface="+mn-ea"/>
                <a:cs typeface="+mn-cs"/>
              </a:rPr>
              <a:t>été</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finalement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déterminé</a:t>
            </a:r>
            <a:r>
              <a:rPr lang="en-US" sz="1200" kern="1200" dirty="0" smtClean="0">
                <a:solidFill>
                  <a:schemeClr val="tx1"/>
                </a:solidFill>
                <a:latin typeface="+mn-lt"/>
                <a:ea typeface="+mn-ea"/>
                <a:cs typeface="+mn-cs"/>
              </a:rPr>
              <a:t> au début de la </a:t>
            </a:r>
            <a:r>
              <a:rPr lang="en-US" sz="1200" kern="1200" dirty="0" err="1" smtClean="0">
                <a:solidFill>
                  <a:schemeClr val="tx1"/>
                </a:solidFill>
                <a:latin typeface="+mn-lt"/>
                <a:ea typeface="+mn-ea"/>
                <a:cs typeface="+mn-cs"/>
              </a:rPr>
              <a:t>semaine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suivante</a:t>
            </a:r>
            <a:r>
              <a:rPr lang="en-US" sz="1200" kern="1200" dirty="0" smtClean="0">
                <a:solidFill>
                  <a:schemeClr val="tx1"/>
                </a:solidFill>
                <a:latin typeface="+mn-lt"/>
                <a:ea typeface="+mn-ea"/>
                <a:cs typeface="+mn-cs"/>
              </a:rPr>
              <a:t> par les </a:t>
            </a:r>
            <a:r>
              <a:rPr lang="en-US" sz="1200" kern="1200" dirty="0" err="1" smtClean="0">
                <a:solidFill>
                  <a:schemeClr val="tx1"/>
                </a:solidFill>
                <a:latin typeface="+mn-lt"/>
                <a:ea typeface="+mn-ea"/>
                <a:cs typeface="+mn-cs"/>
              </a:rPr>
              <a:t>médecins</a:t>
            </a:r>
            <a:r>
              <a:rPr lang="en-US" sz="1200" kern="1200" dirty="0" smtClean="0">
                <a:solidFill>
                  <a:schemeClr val="tx1"/>
                </a:solidFill>
                <a:latin typeface="+mn-lt"/>
                <a:ea typeface="+mn-ea"/>
                <a:cs typeface="+mn-cs"/>
              </a:rPr>
              <a:t>.”</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Dans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l’autre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cas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ma </a:t>
            </a:r>
            <a:r>
              <a:rPr lang="en-US" sz="1200" kern="1200" dirty="0" err="1" smtClean="0">
                <a:solidFill>
                  <a:schemeClr val="tx1"/>
                </a:solidFill>
                <a:latin typeface="+mn-lt"/>
                <a:ea typeface="+mn-ea"/>
                <a:cs typeface="+mn-cs"/>
              </a:rPr>
              <a:t>collègue</a:t>
            </a:r>
            <a:r>
              <a:rPr lang="en-US" sz="1200" kern="1200" dirty="0" smtClean="0">
                <a:solidFill>
                  <a:schemeClr val="tx1"/>
                </a:solidFill>
                <a:latin typeface="+mn-lt"/>
                <a:ea typeface="+mn-ea"/>
                <a:cs typeface="+mn-cs"/>
              </a:rPr>
              <a:t> a </a:t>
            </a:r>
            <a:r>
              <a:rPr lang="en-US" sz="1200" kern="1200" dirty="0" err="1" smtClean="0">
                <a:solidFill>
                  <a:schemeClr val="tx1"/>
                </a:solidFill>
                <a:latin typeface="+mn-lt"/>
                <a:ea typeface="+mn-ea"/>
                <a:cs typeface="+mn-cs"/>
              </a:rPr>
              <a:t>eu</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à</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traiter</a:t>
            </a:r>
            <a:r>
              <a:rPr lang="en-US" sz="1200" kern="1200" dirty="0" smtClean="0">
                <a:solidFill>
                  <a:schemeClr val="tx1"/>
                </a:solidFill>
                <a:latin typeface="+mn-lt"/>
                <a:ea typeface="+mn-ea"/>
                <a:cs typeface="+mn-cs"/>
              </a:rPr>
              <a:t>, des </a:t>
            </a:r>
            <a:r>
              <a:rPr lang="en-US" sz="1200" kern="1200" dirty="0" err="1" smtClean="0">
                <a:solidFill>
                  <a:schemeClr val="tx1"/>
                </a:solidFill>
                <a:latin typeface="+mn-lt"/>
                <a:ea typeface="+mn-ea"/>
                <a:cs typeface="+mn-cs"/>
              </a:rPr>
              <a:t>médecins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avaient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indiqué</a:t>
            </a:r>
            <a:r>
              <a:rPr lang="en-US" sz="1200" kern="1200" dirty="0" smtClean="0">
                <a:solidFill>
                  <a:schemeClr val="tx1"/>
                </a:solidFill>
                <a:latin typeface="+mn-lt"/>
                <a:ea typeface="+mn-ea"/>
                <a:cs typeface="+mn-cs"/>
              </a:rPr>
              <a:t> un </a:t>
            </a:r>
            <a:r>
              <a:rPr lang="en-US" sz="1200" kern="1200" dirty="0" err="1" smtClean="0">
                <a:solidFill>
                  <a:schemeClr val="tx1"/>
                </a:solidFill>
                <a:latin typeface="+mn-lt"/>
                <a:ea typeface="+mn-ea"/>
                <a:cs typeface="+mn-cs"/>
              </a:rPr>
              <a:t>sexe</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l’enfant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mais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à</a:t>
            </a:r>
            <a:r>
              <a:rPr lang="en-US" sz="1200" kern="1200" dirty="0" smtClean="0">
                <a:solidFill>
                  <a:schemeClr val="tx1"/>
                </a:solidFill>
                <a:latin typeface="+mn-lt"/>
                <a:ea typeface="+mn-ea"/>
                <a:cs typeface="+mn-cs"/>
              </a:rPr>
              <a:t> la suite </a:t>
            </a:r>
            <a:r>
              <a:rPr lang="en-US" sz="1200" kern="1200" dirty="0" err="1" smtClean="0">
                <a:solidFill>
                  <a:schemeClr val="tx1"/>
                </a:solidFill>
                <a:latin typeface="+mn-lt"/>
                <a:ea typeface="+mn-ea"/>
                <a:cs typeface="+mn-cs"/>
              </a:rPr>
              <a:t>d’examens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pratiqués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sur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l’enfant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ils</a:t>
            </a:r>
            <a:r>
              <a:rPr lang="en-US" sz="1200" kern="1200" dirty="0" smtClean="0">
                <a:solidFill>
                  <a:schemeClr val="tx1"/>
                </a:solidFill>
                <a:latin typeface="+mn-lt"/>
                <a:ea typeface="+mn-ea"/>
                <a:cs typeface="+mn-cs"/>
              </a:rPr>
              <a:t> se </a:t>
            </a:r>
            <a:r>
              <a:rPr lang="en-US" sz="1200" kern="1200" dirty="0" err="1" smtClean="0">
                <a:solidFill>
                  <a:schemeClr val="tx1"/>
                </a:solidFill>
                <a:latin typeface="+mn-lt"/>
                <a:ea typeface="+mn-ea"/>
                <a:cs typeface="+mn-cs"/>
              </a:rPr>
              <a:t>sont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rendus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compte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qu’ils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avaient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commis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une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erreur</a:t>
            </a:r>
            <a:r>
              <a:rPr lang="en-US" sz="1200" kern="1200" dirty="0" smtClean="0">
                <a:solidFill>
                  <a:schemeClr val="tx1"/>
                </a:solidFill>
                <a:latin typeface="+mn-lt"/>
                <a:ea typeface="+mn-ea"/>
                <a:cs typeface="+mn-cs"/>
              </a:rPr>
              <a:t>.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Nous, au </a:t>
            </a:r>
            <a:r>
              <a:rPr lang="en-US" sz="1200" kern="1200" dirty="0" err="1" smtClean="0">
                <a:solidFill>
                  <a:schemeClr val="tx1"/>
                </a:solidFill>
                <a:latin typeface="+mn-lt"/>
                <a:ea typeface="+mn-ea"/>
                <a:cs typeface="+mn-cs"/>
              </a:rPr>
              <a:t>niveau</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juridique</a:t>
            </a:r>
            <a:r>
              <a:rPr lang="en-US" sz="1200" kern="1200" dirty="0" smtClean="0">
                <a:solidFill>
                  <a:schemeClr val="tx1"/>
                </a:solidFill>
                <a:latin typeface="+mn-lt"/>
                <a:ea typeface="+mn-ea"/>
                <a:cs typeface="+mn-cs"/>
              </a:rPr>
              <a:t>, on </a:t>
            </a:r>
            <a:r>
              <a:rPr lang="en-US" sz="1200" kern="1200" dirty="0" err="1" smtClean="0">
                <a:solidFill>
                  <a:schemeClr val="tx1"/>
                </a:solidFill>
                <a:latin typeface="+mn-lt"/>
                <a:ea typeface="+mn-ea"/>
                <a:cs typeface="+mn-cs"/>
              </a:rPr>
              <a:t>s’en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tient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à</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disent</a:t>
            </a:r>
            <a:r>
              <a:rPr lang="en-US" sz="1200" kern="1200" dirty="0" smtClean="0">
                <a:solidFill>
                  <a:schemeClr val="tx1"/>
                </a:solidFill>
                <a:latin typeface="+mn-lt"/>
                <a:ea typeface="+mn-ea"/>
                <a:cs typeface="+mn-cs"/>
              </a:rPr>
              <a:t> les parents </a:t>
            </a:r>
            <a:r>
              <a:rPr lang="en-US" sz="1200" kern="1200" dirty="0" err="1" smtClean="0">
                <a:solidFill>
                  <a:schemeClr val="tx1"/>
                </a:solidFill>
                <a:latin typeface="+mn-lt"/>
                <a:ea typeface="+mn-ea"/>
                <a:cs typeface="+mn-cs"/>
              </a:rPr>
              <a:t>sur</a:t>
            </a:r>
            <a:r>
              <a:rPr lang="en-US" sz="1200" kern="1200" dirty="0" smtClean="0">
                <a:solidFill>
                  <a:schemeClr val="tx1"/>
                </a:solidFill>
                <a:latin typeface="+mn-lt"/>
                <a:ea typeface="+mn-ea"/>
                <a:cs typeface="+mn-cs"/>
              </a:rPr>
              <a:t> la base de </a:t>
            </a:r>
            <a:r>
              <a:rPr lang="en-US" sz="1200" kern="1200" dirty="0" err="1" smtClean="0">
                <a:solidFill>
                  <a:schemeClr val="tx1"/>
                </a:solidFill>
                <a:latin typeface="+mn-lt"/>
                <a:ea typeface="+mn-ea"/>
                <a:cs typeface="+mn-cs"/>
              </a:rPr>
              <a:t>ce</a:t>
            </a:r>
            <a:r>
              <a:rPr lang="en-US" sz="1200" kern="1200" dirty="0" smtClean="0">
                <a:solidFill>
                  <a:schemeClr val="tx1"/>
                </a:solidFill>
                <a:latin typeface="+mn-lt"/>
                <a:ea typeface="+mn-ea"/>
                <a:cs typeface="+mn-cs"/>
              </a:rPr>
              <a:t> qui </a:t>
            </a:r>
            <a:r>
              <a:rPr lang="en-US" sz="1200" kern="1200" dirty="0" err="1" smtClean="0">
                <a:solidFill>
                  <a:schemeClr val="tx1"/>
                </a:solidFill>
                <a:latin typeface="+mn-lt"/>
                <a:ea typeface="+mn-ea"/>
                <a:cs typeface="+mn-cs"/>
              </a:rPr>
              <a:t>est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indiqué</a:t>
            </a:r>
            <a:r>
              <a:rPr lang="en-US" sz="1200" kern="1200" dirty="0" smtClean="0">
                <a:solidFill>
                  <a:schemeClr val="tx1"/>
                </a:solidFill>
                <a:latin typeface="+mn-lt"/>
                <a:ea typeface="+mn-ea"/>
                <a:cs typeface="+mn-cs"/>
              </a:rPr>
              <a:t> par les </a:t>
            </a:r>
            <a:r>
              <a:rPr lang="en-US" sz="1200" kern="1200" dirty="0" err="1" smtClean="0">
                <a:solidFill>
                  <a:schemeClr val="tx1"/>
                </a:solidFill>
                <a:latin typeface="+mn-lt"/>
                <a:ea typeface="+mn-ea"/>
                <a:cs typeface="+mn-cs"/>
              </a:rPr>
              <a:t>médecins</a:t>
            </a:r>
            <a:r>
              <a:rPr lang="en-US" sz="1200" kern="1200" dirty="0" smtClean="0">
                <a:solidFill>
                  <a:schemeClr val="tx1"/>
                </a:solidFill>
                <a:latin typeface="+mn-lt"/>
                <a:ea typeface="+mn-ea"/>
                <a:cs typeface="+mn-cs"/>
              </a:rPr>
              <a:t>. “</a:t>
            </a:r>
            <a:endParaRPr lang="en-US"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12</a:t>
            </a:fld>
            <a:endParaRPr lang="en-US"/>
          </a:p>
        </p:txBody>
      </p:sp>
    </p:spTree>
    <p:extLst>
      <p:ext uri="{BB962C8B-B14F-4D97-AF65-F5344CB8AC3E}">
        <p14:creationId xmlns:p14="http://schemas.microsoft.com/office/powerpoint/2010/main" val="3324638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pPr marL="228600" indent="-228600">
              <a:buAutoNum type="alphaLcPeriod"/>
            </a:pPr>
            <a:r>
              <a:rPr lang="en-US" dirty="0" err="1" smtClean="0"/>
              <a:t>État</a:t>
            </a:r>
            <a:r>
              <a:rPr lang="en-US" dirty="0" smtClean="0"/>
              <a:t> civil</a:t>
            </a:r>
          </a:p>
          <a:p>
            <a:pPr marL="685800" lvl="1" indent="-228600">
              <a:buFont typeface="Arial"/>
              <a:buChar char="•"/>
            </a:pPr>
            <a:r>
              <a:rPr lang="en-US" dirty="0" err="1" smtClean="0"/>
              <a:t>Approche</a:t>
            </a:r>
            <a:r>
              <a:rPr lang="en-US" baseline="0" dirty="0" smtClean="0"/>
              <a:t> </a:t>
            </a:r>
            <a:r>
              <a:rPr lang="en-US" baseline="0" dirty="0" err="1" smtClean="0"/>
              <a:t>pathologisante</a:t>
            </a:r>
            <a:r>
              <a:rPr lang="en-US" baseline="0" dirty="0" smtClean="0"/>
              <a:t> : </a:t>
            </a:r>
            <a:r>
              <a:rPr lang="en-US" dirty="0" smtClean="0"/>
              <a:t>Cass. AP, 11 </a:t>
            </a:r>
            <a:r>
              <a:rPr lang="en-US" dirty="0" err="1" smtClean="0"/>
              <a:t>déc</a:t>
            </a:r>
            <a:r>
              <a:rPr lang="en-US" dirty="0" smtClean="0"/>
              <a:t>. 1992, “</a:t>
            </a:r>
            <a:r>
              <a:rPr lang="en-US" sz="1200" kern="1200" dirty="0" err="1" smtClean="0">
                <a:solidFill>
                  <a:schemeClr val="tx1"/>
                </a:solidFill>
                <a:latin typeface="+mn-lt"/>
                <a:ea typeface="+mn-ea"/>
                <a:cs typeface="+mn-cs"/>
              </a:rPr>
              <a:t>Attendu</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lorsque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à</a:t>
            </a:r>
            <a:r>
              <a:rPr lang="en-US" sz="1200" kern="1200" dirty="0" smtClean="0">
                <a:solidFill>
                  <a:schemeClr val="tx1"/>
                </a:solidFill>
                <a:latin typeface="+mn-lt"/>
                <a:ea typeface="+mn-ea"/>
                <a:cs typeface="+mn-cs"/>
              </a:rPr>
              <a:t> la suite d'un </a:t>
            </a:r>
            <a:r>
              <a:rPr lang="en-US" sz="1200" kern="1200" dirty="0" err="1" smtClean="0">
                <a:solidFill>
                  <a:schemeClr val="tx1"/>
                </a:solidFill>
                <a:latin typeface="+mn-lt"/>
                <a:ea typeface="+mn-ea"/>
                <a:cs typeface="+mn-cs"/>
              </a:rPr>
              <a:t>traitement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médico</a:t>
            </a:r>
            <a:r>
              <a:rPr lang="en-US" sz="1200" kern="1200" dirty="0" smtClean="0">
                <a:solidFill>
                  <a:schemeClr val="tx1"/>
                </a:solidFill>
                <a:latin typeface="+mn-lt"/>
                <a:ea typeface="+mn-ea"/>
                <a:cs typeface="+mn-cs"/>
              </a:rPr>
              <a:t>-chirurgical, </a:t>
            </a:r>
            <a:r>
              <a:rPr lang="en-US" sz="1200" kern="1200" dirty="0" err="1" smtClean="0">
                <a:solidFill>
                  <a:schemeClr val="tx1"/>
                </a:solidFill>
                <a:latin typeface="+mn-lt"/>
                <a:ea typeface="+mn-ea"/>
                <a:cs typeface="+mn-cs"/>
              </a:rPr>
              <a:t>subi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dans</a:t>
            </a:r>
            <a:r>
              <a:rPr lang="en-US" sz="1200" kern="1200" dirty="0" smtClean="0">
                <a:solidFill>
                  <a:schemeClr val="tx1"/>
                </a:solidFill>
                <a:latin typeface="+mn-lt"/>
                <a:ea typeface="+mn-ea"/>
                <a:cs typeface="+mn-cs"/>
              </a:rPr>
              <a:t> un but </a:t>
            </a:r>
            <a:r>
              <a:rPr lang="en-US" sz="1200" kern="1200" dirty="0" err="1" smtClean="0">
                <a:solidFill>
                  <a:schemeClr val="tx1"/>
                </a:solidFill>
                <a:latin typeface="+mn-lt"/>
                <a:ea typeface="+mn-ea"/>
                <a:cs typeface="+mn-cs"/>
              </a:rPr>
              <a:t>thérapeutique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une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personne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présentant</a:t>
            </a:r>
            <a:r>
              <a:rPr lang="en-US" sz="1200" kern="1200" dirty="0" smtClean="0">
                <a:solidFill>
                  <a:schemeClr val="tx1"/>
                </a:solidFill>
                <a:latin typeface="+mn-lt"/>
                <a:ea typeface="+mn-ea"/>
                <a:cs typeface="+mn-cs"/>
              </a:rPr>
              <a:t> le syndrome du </a:t>
            </a:r>
            <a:r>
              <a:rPr lang="en-US" sz="1200" kern="1200" dirty="0" err="1" smtClean="0">
                <a:solidFill>
                  <a:schemeClr val="tx1"/>
                </a:solidFill>
                <a:latin typeface="+mn-lt"/>
                <a:ea typeface="+mn-ea"/>
                <a:cs typeface="+mn-cs"/>
              </a:rPr>
              <a:t>transsexualisme</a:t>
            </a:r>
            <a:r>
              <a:rPr lang="en-US" sz="1200" kern="1200" dirty="0" smtClean="0">
                <a:solidFill>
                  <a:schemeClr val="tx1"/>
                </a:solidFill>
                <a:latin typeface="+mn-lt"/>
                <a:ea typeface="+mn-ea"/>
                <a:cs typeface="+mn-cs"/>
              </a:rPr>
              <a:t> ne </a:t>
            </a:r>
            <a:r>
              <a:rPr lang="en-US" sz="1200" kern="1200" dirty="0" err="1" smtClean="0">
                <a:solidFill>
                  <a:schemeClr val="tx1"/>
                </a:solidFill>
                <a:latin typeface="+mn-lt"/>
                <a:ea typeface="+mn-ea"/>
                <a:cs typeface="+mn-cs"/>
              </a:rPr>
              <a:t>possède</a:t>
            </a:r>
            <a:r>
              <a:rPr lang="en-US" sz="1200" kern="1200" dirty="0" smtClean="0">
                <a:solidFill>
                  <a:schemeClr val="tx1"/>
                </a:solidFill>
                <a:latin typeface="+mn-lt"/>
                <a:ea typeface="+mn-ea"/>
                <a:cs typeface="+mn-cs"/>
              </a:rPr>
              <a:t> plus </a:t>
            </a:r>
            <a:r>
              <a:rPr lang="en-US" sz="1200" kern="1200" dirty="0" err="1" smtClean="0">
                <a:solidFill>
                  <a:schemeClr val="tx1"/>
                </a:solidFill>
                <a:latin typeface="+mn-lt"/>
                <a:ea typeface="+mn-ea"/>
                <a:cs typeface="+mn-cs"/>
              </a:rPr>
              <a:t>tous</a:t>
            </a:r>
            <a:r>
              <a:rPr lang="en-US" sz="1200" kern="1200" dirty="0" smtClean="0">
                <a:solidFill>
                  <a:schemeClr val="tx1"/>
                </a:solidFill>
                <a:latin typeface="+mn-lt"/>
                <a:ea typeface="+mn-ea"/>
                <a:cs typeface="+mn-cs"/>
              </a:rPr>
              <a:t> les </a:t>
            </a:r>
            <a:r>
              <a:rPr lang="en-US" sz="1200" kern="1200" dirty="0" err="1" smtClean="0">
                <a:solidFill>
                  <a:schemeClr val="tx1"/>
                </a:solidFill>
                <a:latin typeface="+mn-lt"/>
                <a:ea typeface="+mn-ea"/>
                <a:cs typeface="+mn-cs"/>
              </a:rPr>
              <a:t>caractères</a:t>
            </a:r>
            <a:r>
              <a:rPr lang="en-US" sz="1200" kern="1200" dirty="0" smtClean="0">
                <a:solidFill>
                  <a:schemeClr val="tx1"/>
                </a:solidFill>
                <a:latin typeface="+mn-lt"/>
                <a:ea typeface="+mn-ea"/>
                <a:cs typeface="+mn-cs"/>
              </a:rPr>
              <a:t> de son </a:t>
            </a:r>
            <a:r>
              <a:rPr lang="en-US" sz="1200" kern="1200" dirty="0" err="1" smtClean="0">
                <a:solidFill>
                  <a:schemeClr val="tx1"/>
                </a:solidFill>
                <a:latin typeface="+mn-lt"/>
                <a:ea typeface="+mn-ea"/>
                <a:cs typeface="+mn-cs"/>
              </a:rPr>
              <a:t>sexe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d'origine</a:t>
            </a:r>
            <a:r>
              <a:rPr lang="en-US" sz="1200" kern="1200" dirty="0" smtClean="0">
                <a:solidFill>
                  <a:schemeClr val="tx1"/>
                </a:solidFill>
                <a:latin typeface="+mn-lt"/>
                <a:ea typeface="+mn-ea"/>
                <a:cs typeface="+mn-cs"/>
              </a:rPr>
              <a:t> et a </a:t>
            </a:r>
            <a:r>
              <a:rPr lang="en-US" sz="1200" kern="1200" dirty="0" err="1" smtClean="0">
                <a:solidFill>
                  <a:schemeClr val="tx1"/>
                </a:solidFill>
                <a:latin typeface="+mn-lt"/>
                <a:ea typeface="+mn-ea"/>
                <a:cs typeface="+mn-cs"/>
              </a:rPr>
              <a:t>pris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une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apparence</a:t>
            </a:r>
            <a:r>
              <a:rPr lang="en-US" sz="1200" kern="1200" dirty="0" smtClean="0">
                <a:solidFill>
                  <a:schemeClr val="tx1"/>
                </a:solidFill>
                <a:latin typeface="+mn-lt"/>
                <a:ea typeface="+mn-ea"/>
                <a:cs typeface="+mn-cs"/>
              </a:rPr>
              <a:t> physique la </a:t>
            </a:r>
            <a:r>
              <a:rPr lang="en-US" sz="1200" kern="1200" dirty="0" err="1" smtClean="0">
                <a:solidFill>
                  <a:schemeClr val="tx1"/>
                </a:solidFill>
                <a:latin typeface="+mn-lt"/>
                <a:ea typeface="+mn-ea"/>
                <a:cs typeface="+mn-cs"/>
              </a:rPr>
              <a:t>rapprochant</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l'autre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sexe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auquel</a:t>
            </a:r>
            <a:r>
              <a:rPr lang="en-US" sz="1200" kern="1200" dirty="0" smtClean="0">
                <a:solidFill>
                  <a:schemeClr val="tx1"/>
                </a:solidFill>
                <a:latin typeface="+mn-lt"/>
                <a:ea typeface="+mn-ea"/>
                <a:cs typeface="+mn-cs"/>
              </a:rPr>
              <a:t> correspond son </a:t>
            </a:r>
            <a:r>
              <a:rPr lang="en-US" sz="1200" kern="1200" dirty="0" err="1" smtClean="0">
                <a:solidFill>
                  <a:schemeClr val="tx1"/>
                </a:solidFill>
                <a:latin typeface="+mn-lt"/>
                <a:ea typeface="+mn-ea"/>
                <a:cs typeface="+mn-cs"/>
              </a:rPr>
              <a:t>comportement</a:t>
            </a:r>
            <a:r>
              <a:rPr lang="en-US" sz="1200" kern="1200" dirty="0" smtClean="0">
                <a:solidFill>
                  <a:schemeClr val="tx1"/>
                </a:solidFill>
                <a:latin typeface="+mn-lt"/>
                <a:ea typeface="+mn-ea"/>
                <a:cs typeface="+mn-cs"/>
              </a:rPr>
              <a:t> social, le </a:t>
            </a:r>
            <a:r>
              <a:rPr lang="en-US" sz="1200" kern="1200" dirty="0" err="1" smtClean="0">
                <a:solidFill>
                  <a:schemeClr val="tx1"/>
                </a:solidFill>
                <a:latin typeface="+mn-lt"/>
                <a:ea typeface="+mn-ea"/>
                <a:cs typeface="+mn-cs"/>
              </a:rPr>
              <a:t>principe</a:t>
            </a:r>
            <a:r>
              <a:rPr lang="en-US" sz="1200" kern="1200" dirty="0" smtClean="0">
                <a:solidFill>
                  <a:schemeClr val="tx1"/>
                </a:solidFill>
                <a:latin typeface="+mn-lt"/>
                <a:ea typeface="+mn-ea"/>
                <a:cs typeface="+mn-cs"/>
              </a:rPr>
              <a:t> du respect </a:t>
            </a:r>
            <a:r>
              <a:rPr lang="en-US" sz="1200" kern="1200" dirty="0" err="1" smtClean="0">
                <a:solidFill>
                  <a:schemeClr val="tx1"/>
                </a:solidFill>
                <a:latin typeface="+mn-lt"/>
                <a:ea typeface="+mn-ea"/>
                <a:cs typeface="+mn-cs"/>
              </a:rPr>
              <a:t>dû</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à</a:t>
            </a:r>
            <a:r>
              <a:rPr lang="en-US" sz="1200" kern="1200" dirty="0" smtClean="0">
                <a:solidFill>
                  <a:schemeClr val="tx1"/>
                </a:solidFill>
                <a:latin typeface="+mn-lt"/>
                <a:ea typeface="+mn-ea"/>
                <a:cs typeface="+mn-cs"/>
              </a:rPr>
              <a:t> la vie </a:t>
            </a:r>
            <a:r>
              <a:rPr lang="en-US" sz="1200" kern="1200" dirty="0" err="1" smtClean="0">
                <a:solidFill>
                  <a:schemeClr val="tx1"/>
                </a:solidFill>
                <a:latin typeface="+mn-lt"/>
                <a:ea typeface="+mn-ea"/>
                <a:cs typeface="+mn-cs"/>
              </a:rPr>
              <a:t>privée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justifie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son </a:t>
            </a:r>
            <a:r>
              <a:rPr lang="en-US" sz="1200" kern="1200" dirty="0" err="1" smtClean="0">
                <a:solidFill>
                  <a:schemeClr val="tx1"/>
                </a:solidFill>
                <a:latin typeface="+mn-lt"/>
                <a:ea typeface="+mn-ea"/>
                <a:cs typeface="+mn-cs"/>
              </a:rPr>
              <a:t>Etat</a:t>
            </a:r>
            <a:r>
              <a:rPr lang="en-US" sz="1200" kern="1200" dirty="0" smtClean="0">
                <a:solidFill>
                  <a:schemeClr val="tx1"/>
                </a:solidFill>
                <a:latin typeface="+mn-lt"/>
                <a:ea typeface="+mn-ea"/>
                <a:cs typeface="+mn-cs"/>
              </a:rPr>
              <a:t> civil </a:t>
            </a:r>
            <a:r>
              <a:rPr lang="en-US" sz="1200" kern="1200" dirty="0" err="1" smtClean="0">
                <a:solidFill>
                  <a:schemeClr val="tx1"/>
                </a:solidFill>
                <a:latin typeface="+mn-lt"/>
                <a:ea typeface="+mn-ea"/>
                <a:cs typeface="+mn-cs"/>
              </a:rPr>
              <a:t>indique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désormais</a:t>
            </a:r>
            <a:r>
              <a:rPr lang="en-US" sz="1200" kern="1200" dirty="0" smtClean="0">
                <a:solidFill>
                  <a:schemeClr val="tx1"/>
                </a:solidFill>
                <a:latin typeface="+mn-lt"/>
                <a:ea typeface="+mn-ea"/>
                <a:cs typeface="+mn-cs"/>
              </a:rPr>
              <a:t> le </a:t>
            </a:r>
            <a:r>
              <a:rPr lang="en-US" sz="1200" kern="1200" dirty="0" err="1" smtClean="0">
                <a:solidFill>
                  <a:schemeClr val="tx1"/>
                </a:solidFill>
                <a:latin typeface="+mn-lt"/>
                <a:ea typeface="+mn-ea"/>
                <a:cs typeface="+mn-cs"/>
              </a:rPr>
              <a:t>sexe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dont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elle</a:t>
            </a:r>
            <a:r>
              <a:rPr lang="en-US" sz="1200" kern="1200" dirty="0" smtClean="0">
                <a:solidFill>
                  <a:schemeClr val="tx1"/>
                </a:solidFill>
                <a:latin typeface="+mn-lt"/>
                <a:ea typeface="+mn-ea"/>
                <a:cs typeface="+mn-cs"/>
              </a:rPr>
              <a:t> a </a:t>
            </a:r>
            <a:r>
              <a:rPr lang="en-US" sz="1200" kern="1200" dirty="0" err="1" smtClean="0">
                <a:solidFill>
                  <a:schemeClr val="tx1"/>
                </a:solidFill>
                <a:latin typeface="+mn-lt"/>
                <a:ea typeface="+mn-ea"/>
                <a:cs typeface="+mn-cs"/>
              </a:rPr>
              <a:t>l'apparence</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le </a:t>
            </a:r>
            <a:r>
              <a:rPr lang="en-US" sz="1200" kern="1200" dirty="0" err="1" smtClean="0">
                <a:solidFill>
                  <a:schemeClr val="tx1"/>
                </a:solidFill>
                <a:latin typeface="+mn-lt"/>
                <a:ea typeface="+mn-ea"/>
                <a:cs typeface="+mn-cs"/>
              </a:rPr>
              <a:t>principe</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l'indisponibilité</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l'état</a:t>
            </a:r>
            <a:r>
              <a:rPr lang="en-US" sz="1200" kern="1200" dirty="0" smtClean="0">
                <a:solidFill>
                  <a:schemeClr val="tx1"/>
                </a:solidFill>
                <a:latin typeface="+mn-lt"/>
                <a:ea typeface="+mn-ea"/>
                <a:cs typeface="+mn-cs"/>
              </a:rPr>
              <a:t> des </a:t>
            </a:r>
            <a:r>
              <a:rPr lang="en-US" sz="1200" kern="1200" dirty="0" err="1" smtClean="0">
                <a:solidFill>
                  <a:schemeClr val="tx1"/>
                </a:solidFill>
                <a:latin typeface="+mn-lt"/>
                <a:ea typeface="+mn-ea"/>
                <a:cs typeface="+mn-cs"/>
              </a:rPr>
              <a:t>personnes</a:t>
            </a:r>
            <a:r>
              <a:rPr lang="en-US" sz="1200" kern="1200" dirty="0" smtClean="0">
                <a:solidFill>
                  <a:schemeClr val="tx1"/>
                </a:solidFill>
                <a:latin typeface="+mn-lt"/>
                <a:ea typeface="+mn-ea"/>
                <a:cs typeface="+mn-cs"/>
              </a:rPr>
              <a:t> ne fait pas obstacle </a:t>
            </a:r>
            <a:r>
              <a:rPr lang="en-US" sz="1200" kern="1200" dirty="0" err="1" smtClean="0">
                <a:solidFill>
                  <a:schemeClr val="tx1"/>
                </a:solidFill>
                <a:latin typeface="+mn-lt"/>
                <a:ea typeface="+mn-ea"/>
                <a:cs typeface="+mn-cs"/>
              </a:rPr>
              <a:t>à</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une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telle</a:t>
            </a:r>
            <a:r>
              <a:rPr lang="en-US" sz="1200" kern="1200" dirty="0" smtClean="0">
                <a:solidFill>
                  <a:schemeClr val="tx1"/>
                </a:solidFill>
                <a:latin typeface="+mn-lt"/>
                <a:ea typeface="+mn-ea"/>
                <a:cs typeface="+mn-cs"/>
              </a:rPr>
              <a:t> modification ;”</a:t>
            </a:r>
          </a:p>
          <a:p>
            <a:pPr marL="685800" lvl="1" indent="-228600">
              <a:buFont typeface="Arial"/>
              <a:buChar char="•"/>
            </a:pPr>
            <a:r>
              <a:rPr lang="en-US" dirty="0" err="1" smtClean="0"/>
              <a:t>Contrôle</a:t>
            </a:r>
            <a:r>
              <a:rPr lang="en-US" dirty="0" smtClean="0"/>
              <a:t> </a:t>
            </a:r>
            <a:r>
              <a:rPr lang="en-US" dirty="0" err="1" smtClean="0"/>
              <a:t>poussé</a:t>
            </a:r>
            <a:endParaRPr lang="en-US" dirty="0" smtClean="0"/>
          </a:p>
          <a:p>
            <a:pPr marL="1143000" lvl="2" indent="-228600">
              <a:buFont typeface="Arial"/>
              <a:buChar char="•"/>
            </a:pPr>
            <a:r>
              <a:rPr lang="en-US" sz="1200" kern="1200" dirty="0" smtClean="0">
                <a:solidFill>
                  <a:schemeClr val="tx1"/>
                </a:solidFill>
                <a:latin typeface="+mn-lt"/>
                <a:ea typeface="+mn-ea"/>
                <a:cs typeface="+mn-cs"/>
              </a:rPr>
              <a:t>Cass. 1re civ. 7 </a:t>
            </a:r>
            <a:r>
              <a:rPr lang="en-US" sz="1200" kern="1200" dirty="0" err="1" smtClean="0">
                <a:solidFill>
                  <a:schemeClr val="tx1"/>
                </a:solidFill>
                <a:latin typeface="+mn-lt"/>
                <a:ea typeface="+mn-ea"/>
                <a:cs typeface="+mn-cs"/>
              </a:rPr>
              <a:t>juin</a:t>
            </a:r>
            <a:r>
              <a:rPr lang="en-US" sz="1200" kern="1200" dirty="0" smtClean="0">
                <a:solidFill>
                  <a:schemeClr val="tx1"/>
                </a:solidFill>
                <a:latin typeface="+mn-lt"/>
                <a:ea typeface="+mn-ea"/>
                <a:cs typeface="+mn-cs"/>
              </a:rPr>
              <a:t> 2012 : “</a:t>
            </a:r>
            <a:r>
              <a:rPr lang="en-US" sz="1200" i="1" kern="1200" dirty="0" err="1" smtClean="0">
                <a:solidFill>
                  <a:schemeClr val="tx1"/>
                </a:solidFill>
                <a:latin typeface="+mn-lt"/>
                <a:ea typeface="+mn-ea"/>
                <a:cs typeface="+mn-cs"/>
              </a:rPr>
              <a:t>Mais</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attendu</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que</a:t>
            </a:r>
            <a:r>
              <a:rPr lang="en-US" sz="1200" i="1" kern="1200" dirty="0" smtClean="0">
                <a:solidFill>
                  <a:schemeClr val="tx1"/>
                </a:solidFill>
                <a:latin typeface="+mn-lt"/>
                <a:ea typeface="+mn-ea"/>
                <a:cs typeface="+mn-cs"/>
              </a:rPr>
              <a:t>, pour justifier </a:t>
            </a:r>
            <a:r>
              <a:rPr lang="en-US" sz="1200" i="1" kern="1200" dirty="0" err="1" smtClean="0">
                <a:solidFill>
                  <a:schemeClr val="tx1"/>
                </a:solidFill>
                <a:latin typeface="+mn-lt"/>
                <a:ea typeface="+mn-ea"/>
                <a:cs typeface="+mn-cs"/>
              </a:rPr>
              <a:t>une</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demande</a:t>
            </a:r>
            <a:r>
              <a:rPr lang="en-US" sz="1200" i="1" kern="1200" dirty="0" smtClean="0">
                <a:solidFill>
                  <a:schemeClr val="tx1"/>
                </a:solidFill>
                <a:latin typeface="+mn-lt"/>
                <a:ea typeface="+mn-ea"/>
                <a:cs typeface="+mn-cs"/>
              </a:rPr>
              <a:t> de rectification de la mention du </a:t>
            </a:r>
            <a:r>
              <a:rPr lang="en-US" sz="1200" i="1" kern="1200" dirty="0" err="1" smtClean="0">
                <a:solidFill>
                  <a:schemeClr val="tx1"/>
                </a:solidFill>
                <a:latin typeface="+mn-lt"/>
                <a:ea typeface="+mn-ea"/>
                <a:cs typeface="+mn-cs"/>
              </a:rPr>
              <a:t>sexe</a:t>
            </a:r>
            <a:r>
              <a:rPr lang="en-US" sz="1200" i="1" kern="1200" dirty="0" smtClean="0">
                <a:solidFill>
                  <a:schemeClr val="tx1"/>
                </a:solidFill>
                <a:latin typeface="+mn-lt"/>
                <a:ea typeface="+mn-ea"/>
                <a:cs typeface="+mn-cs"/>
              </a:rPr>
              <a:t> figurant </a:t>
            </a:r>
            <a:r>
              <a:rPr lang="en-US" sz="1200" i="1" kern="1200" dirty="0" err="1" smtClean="0">
                <a:solidFill>
                  <a:schemeClr val="tx1"/>
                </a:solidFill>
                <a:latin typeface="+mn-lt"/>
                <a:ea typeface="+mn-ea"/>
                <a:cs typeface="+mn-cs"/>
              </a:rPr>
              <a:t>dans</a:t>
            </a:r>
            <a:r>
              <a:rPr lang="en-US" sz="1200" i="1" kern="1200" dirty="0" smtClean="0">
                <a:solidFill>
                  <a:schemeClr val="tx1"/>
                </a:solidFill>
                <a:latin typeface="+mn-lt"/>
                <a:ea typeface="+mn-ea"/>
                <a:cs typeface="+mn-cs"/>
              </a:rPr>
              <a:t> un </a:t>
            </a:r>
            <a:r>
              <a:rPr lang="en-US" sz="1200" i="1" kern="1200" dirty="0" err="1" smtClean="0">
                <a:solidFill>
                  <a:schemeClr val="tx1"/>
                </a:solidFill>
                <a:latin typeface="+mn-lt"/>
                <a:ea typeface="+mn-ea"/>
                <a:cs typeface="+mn-cs"/>
              </a:rPr>
              <a:t>acte</a:t>
            </a:r>
            <a:r>
              <a:rPr lang="en-US" sz="1200" i="1" kern="1200" dirty="0" smtClean="0">
                <a:solidFill>
                  <a:schemeClr val="tx1"/>
                </a:solidFill>
                <a:latin typeface="+mn-lt"/>
                <a:ea typeface="+mn-ea"/>
                <a:cs typeface="+mn-cs"/>
              </a:rPr>
              <a:t> de naissance, la </a:t>
            </a:r>
            <a:r>
              <a:rPr lang="en-US" sz="1200" i="1" kern="1200" dirty="0" err="1" smtClean="0">
                <a:solidFill>
                  <a:schemeClr val="tx1"/>
                </a:solidFill>
                <a:latin typeface="+mn-lt"/>
                <a:ea typeface="+mn-ea"/>
                <a:cs typeface="+mn-cs"/>
              </a:rPr>
              <a:t>personne</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doit</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établir</a:t>
            </a:r>
            <a:r>
              <a:rPr lang="en-US" sz="1200" i="1" kern="1200" dirty="0" smtClean="0">
                <a:solidFill>
                  <a:schemeClr val="tx1"/>
                </a:solidFill>
                <a:latin typeface="+mn-lt"/>
                <a:ea typeface="+mn-ea"/>
                <a:cs typeface="+mn-cs"/>
              </a:rPr>
              <a:t>, au regard de </a:t>
            </a:r>
            <a:r>
              <a:rPr lang="en-US" sz="1200" i="1" kern="1200" dirty="0" err="1" smtClean="0">
                <a:solidFill>
                  <a:schemeClr val="tx1"/>
                </a:solidFill>
                <a:latin typeface="+mn-lt"/>
                <a:ea typeface="+mn-ea"/>
                <a:cs typeface="+mn-cs"/>
              </a:rPr>
              <a:t>ce</a:t>
            </a:r>
            <a:r>
              <a:rPr lang="en-US" sz="1200" i="1" kern="1200" dirty="0" smtClean="0">
                <a:solidFill>
                  <a:schemeClr val="tx1"/>
                </a:solidFill>
                <a:latin typeface="+mn-lt"/>
                <a:ea typeface="+mn-ea"/>
                <a:cs typeface="+mn-cs"/>
              </a:rPr>
              <a:t> qui </a:t>
            </a:r>
            <a:r>
              <a:rPr lang="en-US" sz="1200" i="1" kern="1200" dirty="0" err="1" smtClean="0">
                <a:solidFill>
                  <a:schemeClr val="tx1"/>
                </a:solidFill>
                <a:latin typeface="+mn-lt"/>
                <a:ea typeface="+mn-ea"/>
                <a:cs typeface="+mn-cs"/>
              </a:rPr>
              <a:t>est</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communément</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admis</a:t>
            </a:r>
            <a:r>
              <a:rPr lang="en-US" sz="1200" i="1" kern="1200" dirty="0" smtClean="0">
                <a:solidFill>
                  <a:schemeClr val="tx1"/>
                </a:solidFill>
                <a:latin typeface="+mn-lt"/>
                <a:ea typeface="+mn-ea"/>
                <a:cs typeface="+mn-cs"/>
              </a:rPr>
              <a:t> par la </a:t>
            </a:r>
            <a:r>
              <a:rPr lang="en-US" sz="1200" i="1" kern="1200" dirty="0" err="1" smtClean="0">
                <a:solidFill>
                  <a:schemeClr val="tx1"/>
                </a:solidFill>
                <a:latin typeface="+mn-lt"/>
                <a:ea typeface="+mn-ea"/>
                <a:cs typeface="+mn-cs"/>
              </a:rPr>
              <a:t>communauté</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scientifique</a:t>
            </a:r>
            <a:r>
              <a:rPr lang="en-US" sz="1200" i="1" kern="1200" dirty="0" smtClean="0">
                <a:solidFill>
                  <a:schemeClr val="tx1"/>
                </a:solidFill>
                <a:latin typeface="+mn-lt"/>
                <a:ea typeface="+mn-ea"/>
                <a:cs typeface="+mn-cs"/>
              </a:rPr>
              <a:t>, la </a:t>
            </a:r>
            <a:r>
              <a:rPr lang="en-US" sz="1200" i="1" kern="1200" dirty="0" err="1" smtClean="0">
                <a:solidFill>
                  <a:schemeClr val="tx1"/>
                </a:solidFill>
                <a:latin typeface="+mn-lt"/>
                <a:ea typeface="+mn-ea"/>
                <a:cs typeface="+mn-cs"/>
              </a:rPr>
              <a:t>réalité</a:t>
            </a:r>
            <a:r>
              <a:rPr lang="en-US" sz="1200" i="1" kern="1200" dirty="0" smtClean="0">
                <a:solidFill>
                  <a:schemeClr val="tx1"/>
                </a:solidFill>
                <a:latin typeface="+mn-lt"/>
                <a:ea typeface="+mn-ea"/>
                <a:cs typeface="+mn-cs"/>
              </a:rPr>
              <a:t> du syndrome </a:t>
            </a:r>
            <a:r>
              <a:rPr lang="en-US" sz="1200" i="1" kern="1200" dirty="0" err="1" smtClean="0">
                <a:solidFill>
                  <a:schemeClr val="tx1"/>
                </a:solidFill>
                <a:latin typeface="+mn-lt"/>
                <a:ea typeface="+mn-ea"/>
                <a:cs typeface="+mn-cs"/>
              </a:rPr>
              <a:t>transsexuel</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dont</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elle</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est</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atteinte</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ainsi</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que</a:t>
            </a:r>
            <a:r>
              <a:rPr lang="en-US" sz="1200" i="1" kern="1200" dirty="0" smtClean="0">
                <a:solidFill>
                  <a:schemeClr val="tx1"/>
                </a:solidFill>
                <a:latin typeface="+mn-lt"/>
                <a:ea typeface="+mn-ea"/>
                <a:cs typeface="+mn-cs"/>
              </a:rPr>
              <a:t> le </a:t>
            </a:r>
            <a:r>
              <a:rPr lang="en-US" sz="1200" i="1" kern="1200" dirty="0" err="1" smtClean="0">
                <a:solidFill>
                  <a:schemeClr val="tx1"/>
                </a:solidFill>
                <a:latin typeface="+mn-lt"/>
                <a:ea typeface="+mn-ea"/>
                <a:cs typeface="+mn-cs"/>
              </a:rPr>
              <a:t>caractère</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irréversible</a:t>
            </a:r>
            <a:r>
              <a:rPr lang="en-US" sz="1200" i="1" kern="1200" dirty="0" smtClean="0">
                <a:solidFill>
                  <a:schemeClr val="tx1"/>
                </a:solidFill>
                <a:latin typeface="+mn-lt"/>
                <a:ea typeface="+mn-ea"/>
                <a:cs typeface="+mn-cs"/>
              </a:rPr>
              <a:t> de la transformation de son </a:t>
            </a:r>
            <a:r>
              <a:rPr lang="en-US" sz="1200" i="1" kern="1200" dirty="0" err="1" smtClean="0">
                <a:solidFill>
                  <a:schemeClr val="tx1"/>
                </a:solidFill>
                <a:latin typeface="+mn-lt"/>
                <a:ea typeface="+mn-ea"/>
                <a:cs typeface="+mn-cs"/>
              </a:rPr>
              <a:t>apparence</a:t>
            </a:r>
            <a:r>
              <a:rPr lang="en-US" sz="1200" i="1" kern="1200" dirty="0" smtClean="0">
                <a:solidFill>
                  <a:schemeClr val="tx1"/>
                </a:solidFill>
                <a:latin typeface="+mn-lt"/>
                <a:ea typeface="+mn-ea"/>
                <a:cs typeface="+mn-cs"/>
              </a:rPr>
              <a:t> ; </a:t>
            </a:r>
            <a:r>
              <a:rPr lang="en-US" sz="1200" i="1" kern="1200" dirty="0" err="1" smtClean="0">
                <a:solidFill>
                  <a:schemeClr val="tx1"/>
                </a:solidFill>
                <a:latin typeface="+mn-lt"/>
                <a:ea typeface="+mn-ea"/>
                <a:cs typeface="+mn-cs"/>
              </a:rPr>
              <a:t>qu’après</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avoir</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examiné</a:t>
            </a:r>
            <a:r>
              <a:rPr lang="en-US" sz="1200" i="1" kern="1200" dirty="0" smtClean="0">
                <a:solidFill>
                  <a:schemeClr val="tx1"/>
                </a:solidFill>
                <a:latin typeface="+mn-lt"/>
                <a:ea typeface="+mn-ea"/>
                <a:cs typeface="+mn-cs"/>
              </a:rPr>
              <a:t>, sans les </a:t>
            </a:r>
            <a:r>
              <a:rPr lang="en-US" sz="1200" i="1" kern="1200" dirty="0" err="1" smtClean="0">
                <a:solidFill>
                  <a:schemeClr val="tx1"/>
                </a:solidFill>
                <a:latin typeface="+mn-lt"/>
                <a:ea typeface="+mn-ea"/>
                <a:cs typeface="+mn-cs"/>
              </a:rPr>
              <a:t>dénaturer</a:t>
            </a:r>
            <a:r>
              <a:rPr lang="en-US" sz="1200" i="1" kern="1200" dirty="0" smtClean="0">
                <a:solidFill>
                  <a:schemeClr val="tx1"/>
                </a:solidFill>
                <a:latin typeface="+mn-lt"/>
                <a:ea typeface="+mn-ea"/>
                <a:cs typeface="+mn-cs"/>
              </a:rPr>
              <a:t>, les documents </a:t>
            </a:r>
            <a:r>
              <a:rPr lang="en-US" sz="1200" i="1" kern="1200" dirty="0" err="1" smtClean="0">
                <a:solidFill>
                  <a:schemeClr val="tx1"/>
                </a:solidFill>
                <a:latin typeface="+mn-lt"/>
                <a:ea typeface="+mn-ea"/>
                <a:cs typeface="+mn-cs"/>
              </a:rPr>
              <a:t>produits</a:t>
            </a:r>
            <a:r>
              <a:rPr lang="en-US" sz="1200" i="1" kern="1200" dirty="0" smtClean="0">
                <a:solidFill>
                  <a:schemeClr val="tx1"/>
                </a:solidFill>
                <a:latin typeface="+mn-lt"/>
                <a:ea typeface="+mn-ea"/>
                <a:cs typeface="+mn-cs"/>
              </a:rPr>
              <a:t>, et </a:t>
            </a:r>
            <a:r>
              <a:rPr lang="en-US" sz="1200" i="1" kern="1200" dirty="0" err="1" smtClean="0">
                <a:solidFill>
                  <a:schemeClr val="tx1"/>
                </a:solidFill>
                <a:latin typeface="+mn-lt"/>
                <a:ea typeface="+mn-ea"/>
                <a:cs typeface="+mn-cs"/>
              </a:rPr>
              <a:t>relevé</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d’une</a:t>
            </a:r>
            <a:r>
              <a:rPr lang="en-US" sz="1200" i="1" kern="1200" dirty="0" smtClean="0">
                <a:solidFill>
                  <a:schemeClr val="tx1"/>
                </a:solidFill>
                <a:latin typeface="+mn-lt"/>
                <a:ea typeface="+mn-ea"/>
                <a:cs typeface="+mn-cs"/>
              </a:rPr>
              <a:t> part, </a:t>
            </a:r>
            <a:r>
              <a:rPr lang="en-US" sz="1200" i="1" kern="1200" dirty="0" err="1" smtClean="0">
                <a:solidFill>
                  <a:schemeClr val="tx1"/>
                </a:solidFill>
                <a:latin typeface="+mn-lt"/>
                <a:ea typeface="+mn-ea"/>
                <a:cs typeface="+mn-cs"/>
              </a:rPr>
              <a:t>que</a:t>
            </a:r>
            <a:r>
              <a:rPr lang="en-US" sz="1200" i="1" kern="1200" dirty="0" smtClean="0">
                <a:solidFill>
                  <a:schemeClr val="tx1"/>
                </a:solidFill>
                <a:latin typeface="+mn-lt"/>
                <a:ea typeface="+mn-ea"/>
                <a:cs typeface="+mn-cs"/>
              </a:rPr>
              <a:t> le </a:t>
            </a:r>
            <a:r>
              <a:rPr lang="en-US" sz="1200" i="1" kern="1200" dirty="0" err="1" smtClean="0">
                <a:solidFill>
                  <a:schemeClr val="tx1"/>
                </a:solidFill>
                <a:latin typeface="+mn-lt"/>
                <a:ea typeface="+mn-ea"/>
                <a:cs typeface="+mn-cs"/>
              </a:rPr>
              <a:t>certificat</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faisant</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état</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d’une</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opération</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chirurgicale</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effectuée</a:t>
            </a:r>
            <a:r>
              <a:rPr lang="en-US" sz="1200" i="1" kern="1200" dirty="0" smtClean="0">
                <a:solidFill>
                  <a:schemeClr val="tx1"/>
                </a:solidFill>
                <a:latin typeface="+mn-lt"/>
                <a:ea typeface="+mn-ea"/>
                <a:cs typeface="+mn-cs"/>
              </a:rPr>
              <a:t> en </a:t>
            </a:r>
            <a:r>
              <a:rPr lang="en-US" sz="1200" i="1" kern="1200" dirty="0" err="1" smtClean="0">
                <a:solidFill>
                  <a:schemeClr val="tx1"/>
                </a:solidFill>
                <a:latin typeface="+mn-lt"/>
                <a:ea typeface="+mn-ea"/>
                <a:cs typeface="+mn-cs"/>
              </a:rPr>
              <a:t>Thaïlande</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était</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lapidaire</a:t>
            </a:r>
            <a:r>
              <a:rPr lang="en-US" sz="1200" i="1" kern="1200" dirty="0" smtClean="0">
                <a:solidFill>
                  <a:schemeClr val="tx1"/>
                </a:solidFill>
                <a:latin typeface="+mn-lt"/>
                <a:ea typeface="+mn-ea"/>
                <a:cs typeface="+mn-cs"/>
              </a:rPr>
              <a:t>, se </a:t>
            </a:r>
            <a:r>
              <a:rPr lang="en-US" sz="1200" i="1" kern="1200" dirty="0" err="1" smtClean="0">
                <a:solidFill>
                  <a:schemeClr val="tx1"/>
                </a:solidFill>
                <a:latin typeface="+mn-lt"/>
                <a:ea typeface="+mn-ea"/>
                <a:cs typeface="+mn-cs"/>
              </a:rPr>
              <a:t>bornant</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à</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une</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énumération</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d’éléments</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médicaux</a:t>
            </a:r>
            <a:r>
              <a:rPr lang="en-US" sz="1200" i="1" kern="1200" dirty="0" smtClean="0">
                <a:solidFill>
                  <a:schemeClr val="tx1"/>
                </a:solidFill>
                <a:latin typeface="+mn-lt"/>
                <a:ea typeface="+mn-ea"/>
                <a:cs typeface="+mn-cs"/>
              </a:rPr>
              <a:t> sans </a:t>
            </a:r>
            <a:r>
              <a:rPr lang="en-US" sz="1200" i="1" kern="1200" dirty="0" err="1" smtClean="0">
                <a:solidFill>
                  <a:schemeClr val="tx1"/>
                </a:solidFill>
                <a:latin typeface="+mn-lt"/>
                <a:ea typeface="+mn-ea"/>
                <a:cs typeface="+mn-cs"/>
              </a:rPr>
              <a:t>constater</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l’effectivité</a:t>
            </a:r>
            <a:r>
              <a:rPr lang="en-US" sz="1200" i="1" kern="1200" dirty="0" smtClean="0">
                <a:solidFill>
                  <a:schemeClr val="tx1"/>
                </a:solidFill>
                <a:latin typeface="+mn-lt"/>
                <a:ea typeface="+mn-ea"/>
                <a:cs typeface="+mn-cs"/>
              </a:rPr>
              <a:t> de </a:t>
            </a:r>
            <a:r>
              <a:rPr lang="en-US" sz="1200" i="1" kern="1200" dirty="0" err="1" smtClean="0">
                <a:solidFill>
                  <a:schemeClr val="tx1"/>
                </a:solidFill>
                <a:latin typeface="+mn-lt"/>
                <a:ea typeface="+mn-ea"/>
                <a:cs typeface="+mn-cs"/>
              </a:rPr>
              <a:t>l’intervention</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d’autre</a:t>
            </a:r>
            <a:r>
              <a:rPr lang="en-US" sz="1200" i="1" kern="1200" dirty="0" smtClean="0">
                <a:solidFill>
                  <a:schemeClr val="tx1"/>
                </a:solidFill>
                <a:latin typeface="+mn-lt"/>
                <a:ea typeface="+mn-ea"/>
                <a:cs typeface="+mn-cs"/>
              </a:rPr>
              <a:t> part, </a:t>
            </a:r>
            <a:r>
              <a:rPr lang="en-US" sz="1200" i="1" kern="1200" dirty="0" err="1" smtClean="0">
                <a:solidFill>
                  <a:schemeClr val="tx1"/>
                </a:solidFill>
                <a:latin typeface="+mn-lt"/>
                <a:ea typeface="+mn-ea"/>
                <a:cs typeface="+mn-cs"/>
              </a:rPr>
              <a:t>que</a:t>
            </a:r>
            <a:r>
              <a:rPr lang="en-US" sz="1200" i="1" kern="1200" dirty="0" smtClean="0">
                <a:solidFill>
                  <a:schemeClr val="tx1"/>
                </a:solidFill>
                <a:latin typeface="+mn-lt"/>
                <a:ea typeface="+mn-ea"/>
                <a:cs typeface="+mn-cs"/>
              </a:rPr>
              <a:t> M. X... </a:t>
            </a:r>
            <a:r>
              <a:rPr lang="en-US" sz="1200" i="1" kern="1200" dirty="0" err="1" smtClean="0">
                <a:solidFill>
                  <a:schemeClr val="tx1"/>
                </a:solidFill>
                <a:latin typeface="+mn-lt"/>
                <a:ea typeface="+mn-ea"/>
                <a:cs typeface="+mn-cs"/>
              </a:rPr>
              <a:t>opposait</a:t>
            </a:r>
            <a:r>
              <a:rPr lang="en-US" sz="1200" i="1" kern="1200" dirty="0" smtClean="0">
                <a:solidFill>
                  <a:schemeClr val="tx1"/>
                </a:solidFill>
                <a:latin typeface="+mn-lt"/>
                <a:ea typeface="+mn-ea"/>
                <a:cs typeface="+mn-cs"/>
              </a:rPr>
              <a:t> un </a:t>
            </a:r>
            <a:r>
              <a:rPr lang="en-US" sz="1200" i="1" kern="1200" dirty="0" err="1" smtClean="0">
                <a:solidFill>
                  <a:schemeClr val="tx1"/>
                </a:solidFill>
                <a:latin typeface="+mn-lt"/>
                <a:ea typeface="+mn-ea"/>
                <a:cs typeface="+mn-cs"/>
              </a:rPr>
              <a:t>refus</a:t>
            </a:r>
            <a:r>
              <a:rPr lang="en-US" sz="1200" i="1" kern="1200" dirty="0" smtClean="0">
                <a:solidFill>
                  <a:schemeClr val="tx1"/>
                </a:solidFill>
                <a:latin typeface="+mn-lt"/>
                <a:ea typeface="+mn-ea"/>
                <a:cs typeface="+mn-cs"/>
              </a:rPr>
              <a:t> de </a:t>
            </a:r>
            <a:r>
              <a:rPr lang="en-US" sz="1200" i="1" kern="1200" dirty="0" err="1" smtClean="0">
                <a:solidFill>
                  <a:schemeClr val="tx1"/>
                </a:solidFill>
                <a:latin typeface="+mn-lt"/>
                <a:ea typeface="+mn-ea"/>
                <a:cs typeface="+mn-cs"/>
              </a:rPr>
              <a:t>principe</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à</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l’expertise</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ordonnée</a:t>
            </a:r>
            <a:r>
              <a:rPr lang="en-US" sz="1200" i="1" kern="1200" dirty="0" smtClean="0">
                <a:solidFill>
                  <a:schemeClr val="tx1"/>
                </a:solidFill>
                <a:latin typeface="+mn-lt"/>
                <a:ea typeface="+mn-ea"/>
                <a:cs typeface="+mn-cs"/>
              </a:rPr>
              <a:t> par les premiers </a:t>
            </a:r>
            <a:r>
              <a:rPr lang="en-US" sz="1200" i="1" kern="1200" dirty="0" err="1" smtClean="0">
                <a:solidFill>
                  <a:schemeClr val="tx1"/>
                </a:solidFill>
                <a:latin typeface="+mn-lt"/>
                <a:ea typeface="+mn-ea"/>
                <a:cs typeface="+mn-cs"/>
              </a:rPr>
              <a:t>juges</a:t>
            </a:r>
            <a:r>
              <a:rPr lang="en-US" sz="1200" i="1" kern="1200" dirty="0" smtClean="0">
                <a:solidFill>
                  <a:schemeClr val="tx1"/>
                </a:solidFill>
                <a:latin typeface="+mn-lt"/>
                <a:ea typeface="+mn-ea"/>
                <a:cs typeface="+mn-cs"/>
              </a:rPr>
              <a:t>, la </a:t>
            </a:r>
            <a:r>
              <a:rPr lang="en-US" sz="1200" i="1" kern="1200" dirty="0" err="1" smtClean="0">
                <a:solidFill>
                  <a:schemeClr val="tx1"/>
                </a:solidFill>
                <a:latin typeface="+mn-lt"/>
                <a:ea typeface="+mn-ea"/>
                <a:cs typeface="+mn-cs"/>
              </a:rPr>
              <a:t>cour</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d’appel</a:t>
            </a:r>
            <a:r>
              <a:rPr lang="en-US" sz="1200" i="1" kern="1200" dirty="0" smtClean="0">
                <a:solidFill>
                  <a:schemeClr val="tx1"/>
                </a:solidFill>
                <a:latin typeface="+mn-lt"/>
                <a:ea typeface="+mn-ea"/>
                <a:cs typeface="+mn-cs"/>
              </a:rPr>
              <a:t> a </a:t>
            </a:r>
            <a:r>
              <a:rPr lang="en-US" sz="1200" i="1" kern="1200" dirty="0" err="1" smtClean="0">
                <a:solidFill>
                  <a:schemeClr val="tx1"/>
                </a:solidFill>
                <a:latin typeface="+mn-lt"/>
                <a:ea typeface="+mn-ea"/>
                <a:cs typeface="+mn-cs"/>
              </a:rPr>
              <a:t>pu</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rejeter</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sa</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demande</a:t>
            </a:r>
            <a:r>
              <a:rPr lang="en-US" sz="1200" i="1" kern="1200" dirty="0" smtClean="0">
                <a:solidFill>
                  <a:schemeClr val="tx1"/>
                </a:solidFill>
                <a:latin typeface="+mn-lt"/>
                <a:ea typeface="+mn-ea"/>
                <a:cs typeface="+mn-cs"/>
              </a:rPr>
              <a:t> de rectification de la mention du </a:t>
            </a:r>
            <a:r>
              <a:rPr lang="en-US" sz="1200" i="1" kern="1200" dirty="0" err="1" smtClean="0">
                <a:solidFill>
                  <a:schemeClr val="tx1"/>
                </a:solidFill>
                <a:latin typeface="+mn-lt"/>
                <a:ea typeface="+mn-ea"/>
                <a:cs typeface="+mn-cs"/>
              </a:rPr>
              <a:t>sexe</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dans</a:t>
            </a:r>
            <a:r>
              <a:rPr lang="en-US" sz="1200" i="1" kern="1200" dirty="0" smtClean="0">
                <a:solidFill>
                  <a:schemeClr val="tx1"/>
                </a:solidFill>
                <a:latin typeface="+mn-lt"/>
                <a:ea typeface="+mn-ea"/>
                <a:cs typeface="+mn-cs"/>
              </a:rPr>
              <a:t> son </a:t>
            </a:r>
            <a:r>
              <a:rPr lang="en-US" sz="1200" i="1" kern="1200" dirty="0" err="1" smtClean="0">
                <a:solidFill>
                  <a:schemeClr val="tx1"/>
                </a:solidFill>
                <a:latin typeface="+mn-lt"/>
                <a:ea typeface="+mn-ea"/>
                <a:cs typeface="+mn-cs"/>
              </a:rPr>
              <a:t>acte</a:t>
            </a:r>
            <a:r>
              <a:rPr lang="en-US" sz="1200" i="1" kern="1200" dirty="0" smtClean="0">
                <a:solidFill>
                  <a:schemeClr val="tx1"/>
                </a:solidFill>
                <a:latin typeface="+mn-lt"/>
                <a:ea typeface="+mn-ea"/>
                <a:cs typeface="+mn-cs"/>
              </a:rPr>
              <a:t> de naissance </a:t>
            </a:r>
            <a:r>
              <a:rPr lang="en-US" sz="1200" kern="1200" dirty="0" smtClean="0">
                <a:solidFill>
                  <a:schemeClr val="tx1"/>
                </a:solidFill>
                <a:latin typeface="+mn-lt"/>
                <a:ea typeface="+mn-ea"/>
                <a:cs typeface="+mn-cs"/>
              </a:rPr>
              <a:t>;” </a:t>
            </a:r>
          </a:p>
          <a:p>
            <a:pPr marL="1143000" lvl="2" indent="-228600">
              <a:buFont typeface="Arial"/>
              <a:buChar char="•"/>
            </a:pPr>
            <a:r>
              <a:rPr lang="en-US" dirty="0" smtClean="0"/>
              <a:t>Cass. 13 </a:t>
            </a:r>
            <a:r>
              <a:rPr lang="en-US" dirty="0" err="1" smtClean="0"/>
              <a:t>févr</a:t>
            </a:r>
            <a:r>
              <a:rPr lang="en-US" dirty="0" smtClean="0"/>
              <a:t>. 2013</a:t>
            </a:r>
            <a:r>
              <a:rPr lang="en-US" baseline="0" dirty="0" smtClean="0"/>
              <a:t> : “</a:t>
            </a:r>
            <a:endParaRPr lang="en-US" i="1"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13</a:t>
            </a:fld>
            <a:endParaRPr lang="en-US"/>
          </a:p>
        </p:txBody>
      </p:sp>
    </p:spTree>
    <p:extLst>
      <p:ext uri="{BB962C8B-B14F-4D97-AF65-F5344CB8AC3E}">
        <p14:creationId xmlns:p14="http://schemas.microsoft.com/office/powerpoint/2010/main" val="3780250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pPr marL="0" indent="0">
              <a:buFontTx/>
              <a:buNone/>
            </a:pPr>
            <a:r>
              <a:rPr lang="en-US" sz="700" kern="1200" dirty="0" smtClean="0">
                <a:solidFill>
                  <a:schemeClr val="tx1"/>
                </a:solidFill>
                <a:latin typeface="+mn-lt"/>
                <a:ea typeface="+mn-ea"/>
                <a:cs typeface="+mn-cs"/>
              </a:rPr>
              <a:t>El-</a:t>
            </a:r>
            <a:r>
              <a:rPr lang="en-US" sz="700" kern="1200" dirty="0" err="1" smtClean="0">
                <a:solidFill>
                  <a:schemeClr val="tx1"/>
                </a:solidFill>
                <a:latin typeface="+mn-lt"/>
                <a:ea typeface="+mn-ea"/>
                <a:cs typeface="+mn-cs"/>
              </a:rPr>
              <a:t>Ghoneimy</a:t>
            </a:r>
            <a:r>
              <a:rPr lang="en-US" sz="700" kern="1200" baseline="0" dirty="0" smtClean="0">
                <a:solidFill>
                  <a:schemeClr val="tx1"/>
                </a:solidFill>
                <a:latin typeface="+mn-lt"/>
                <a:ea typeface="+mn-ea"/>
                <a:cs typeface="+mn-cs"/>
              </a:rPr>
              <a:t> “</a:t>
            </a:r>
            <a:r>
              <a:rPr lang="en-US" sz="700" i="1" kern="1200" dirty="0" smtClean="0">
                <a:solidFill>
                  <a:schemeClr val="tx1"/>
                </a:solidFill>
                <a:latin typeface="+mn-lt"/>
                <a:ea typeface="+mn-ea"/>
                <a:cs typeface="+mn-cs"/>
              </a:rPr>
              <a:t>Un enfant </a:t>
            </a:r>
            <a:r>
              <a:rPr lang="en-US" sz="700" i="1" kern="1200" dirty="0" err="1" smtClean="0">
                <a:solidFill>
                  <a:schemeClr val="tx1"/>
                </a:solidFill>
                <a:latin typeface="+mn-lt"/>
                <a:ea typeface="+mn-ea"/>
                <a:cs typeface="+mn-cs"/>
              </a:rPr>
              <a:t>il</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n’est</a:t>
            </a:r>
            <a:r>
              <a:rPr lang="en-US" sz="700" i="1" kern="1200" dirty="0" smtClean="0">
                <a:solidFill>
                  <a:schemeClr val="tx1"/>
                </a:solidFill>
                <a:latin typeface="+mn-lt"/>
                <a:ea typeface="+mn-ea"/>
                <a:cs typeface="+mn-cs"/>
              </a:rPr>
              <a:t> pas né avec tout </a:t>
            </a:r>
            <a:r>
              <a:rPr lang="en-US" sz="700" i="1" kern="1200" dirty="0" err="1" smtClean="0">
                <a:solidFill>
                  <a:schemeClr val="tx1"/>
                </a:solidFill>
                <a:latin typeface="+mn-lt"/>
                <a:ea typeface="+mn-ea"/>
                <a:cs typeface="+mn-cs"/>
              </a:rPr>
              <a:t>simplement</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une</a:t>
            </a:r>
            <a:r>
              <a:rPr lang="en-US" sz="700" i="1" kern="1200" dirty="0" smtClean="0">
                <a:solidFill>
                  <a:schemeClr val="tx1"/>
                </a:solidFill>
                <a:latin typeface="+mn-lt"/>
                <a:ea typeface="+mn-ea"/>
                <a:cs typeface="+mn-cs"/>
              </a:rPr>
              <a:t> variation de la </a:t>
            </a:r>
            <a:r>
              <a:rPr lang="en-US" sz="700" i="1" kern="1200" dirty="0" err="1" smtClean="0">
                <a:solidFill>
                  <a:schemeClr val="tx1"/>
                </a:solidFill>
                <a:latin typeface="+mn-lt"/>
                <a:ea typeface="+mn-ea"/>
                <a:cs typeface="+mn-cs"/>
              </a:rPr>
              <a:t>normale</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il</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est</a:t>
            </a:r>
            <a:r>
              <a:rPr lang="en-US" sz="700" i="1" kern="1200" dirty="0" smtClean="0">
                <a:solidFill>
                  <a:schemeClr val="tx1"/>
                </a:solidFill>
                <a:latin typeface="+mn-lt"/>
                <a:ea typeface="+mn-ea"/>
                <a:cs typeface="+mn-cs"/>
              </a:rPr>
              <a:t> né avec </a:t>
            </a:r>
            <a:r>
              <a:rPr lang="en-US" sz="700" i="1" kern="1200" dirty="0" err="1" smtClean="0">
                <a:solidFill>
                  <a:schemeClr val="tx1"/>
                </a:solidFill>
                <a:latin typeface="+mn-lt"/>
                <a:ea typeface="+mn-ea"/>
                <a:cs typeface="+mn-cs"/>
              </a:rPr>
              <a:t>une</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partie</a:t>
            </a:r>
            <a:r>
              <a:rPr lang="en-US" sz="700" i="1" kern="1200" dirty="0" smtClean="0">
                <a:solidFill>
                  <a:schemeClr val="tx1"/>
                </a:solidFill>
                <a:latin typeface="+mn-lt"/>
                <a:ea typeface="+mn-ea"/>
                <a:cs typeface="+mn-cs"/>
              </a:rPr>
              <a:t> de son corps qui </a:t>
            </a:r>
            <a:r>
              <a:rPr lang="en-US" sz="700" i="1" kern="1200" dirty="0" err="1" smtClean="0">
                <a:solidFill>
                  <a:schemeClr val="tx1"/>
                </a:solidFill>
                <a:latin typeface="+mn-lt"/>
                <a:ea typeface="+mn-ea"/>
                <a:cs typeface="+mn-cs"/>
              </a:rPr>
              <a:t>n’a</a:t>
            </a:r>
            <a:r>
              <a:rPr lang="en-US" sz="700" i="1" kern="1200" dirty="0" smtClean="0">
                <a:solidFill>
                  <a:schemeClr val="tx1"/>
                </a:solidFill>
                <a:latin typeface="+mn-lt"/>
                <a:ea typeface="+mn-ea"/>
                <a:cs typeface="+mn-cs"/>
              </a:rPr>
              <a:t> pas </a:t>
            </a:r>
            <a:r>
              <a:rPr lang="en-US" sz="700" i="1" kern="1200" dirty="0" err="1" smtClean="0">
                <a:solidFill>
                  <a:schemeClr val="tx1"/>
                </a:solidFill>
                <a:latin typeface="+mn-lt"/>
                <a:ea typeface="+mn-ea"/>
                <a:cs typeface="+mn-cs"/>
              </a:rPr>
              <a:t>fonctionné</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Donc</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c’est</a:t>
            </a:r>
            <a:r>
              <a:rPr lang="en-US" sz="700" i="1" kern="1200" dirty="0" smtClean="0">
                <a:solidFill>
                  <a:schemeClr val="tx1"/>
                </a:solidFill>
                <a:latin typeface="+mn-lt"/>
                <a:ea typeface="+mn-ea"/>
                <a:cs typeface="+mn-cs"/>
              </a:rPr>
              <a:t> pas… </a:t>
            </a:r>
            <a:r>
              <a:rPr lang="en-US" sz="700" i="1" kern="1200" dirty="0" err="1" smtClean="0">
                <a:solidFill>
                  <a:schemeClr val="tx1"/>
                </a:solidFill>
                <a:latin typeface="+mn-lt"/>
                <a:ea typeface="+mn-ea"/>
                <a:cs typeface="+mn-cs"/>
              </a:rPr>
              <a:t>il</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faut</a:t>
            </a:r>
            <a:r>
              <a:rPr lang="en-US" sz="700" i="1" kern="1200" dirty="0" smtClean="0">
                <a:solidFill>
                  <a:schemeClr val="tx1"/>
                </a:solidFill>
                <a:latin typeface="+mn-lt"/>
                <a:ea typeface="+mn-ea"/>
                <a:cs typeface="+mn-cs"/>
              </a:rPr>
              <a:t> pas le </a:t>
            </a:r>
            <a:r>
              <a:rPr lang="en-US" sz="700" i="1" kern="1200" dirty="0" err="1" smtClean="0">
                <a:solidFill>
                  <a:schemeClr val="tx1"/>
                </a:solidFill>
                <a:latin typeface="+mn-lt"/>
                <a:ea typeface="+mn-ea"/>
                <a:cs typeface="+mn-cs"/>
              </a:rPr>
              <a:t>discriminer</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comme</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qu’il</a:t>
            </a:r>
            <a:r>
              <a:rPr lang="en-US" sz="700" i="1" kern="1200" dirty="0" smtClean="0">
                <a:solidFill>
                  <a:schemeClr val="tx1"/>
                </a:solidFill>
                <a:latin typeface="+mn-lt"/>
                <a:ea typeface="+mn-ea"/>
                <a:cs typeface="+mn-cs"/>
              </a:rPr>
              <a:t> a </a:t>
            </a:r>
            <a:r>
              <a:rPr lang="en-US" sz="700" i="1" kern="1200" dirty="0" err="1" smtClean="0">
                <a:solidFill>
                  <a:schemeClr val="tx1"/>
                </a:solidFill>
                <a:latin typeface="+mn-lt"/>
                <a:ea typeface="+mn-ea"/>
                <a:cs typeface="+mn-cs"/>
              </a:rPr>
              <a:t>une</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anomalie</a:t>
            </a:r>
            <a:r>
              <a:rPr lang="en-US" sz="700" i="1" kern="1200" dirty="0" smtClean="0">
                <a:solidFill>
                  <a:schemeClr val="tx1"/>
                </a:solidFill>
                <a:latin typeface="+mn-lt"/>
                <a:ea typeface="+mn-ea"/>
                <a:cs typeface="+mn-cs"/>
              </a:rPr>
              <a:t> grave… non. Il </a:t>
            </a:r>
            <a:r>
              <a:rPr lang="en-US" sz="700" i="1" kern="1200" dirty="0" err="1" smtClean="0">
                <a:solidFill>
                  <a:schemeClr val="tx1"/>
                </a:solidFill>
                <a:latin typeface="+mn-lt"/>
                <a:ea typeface="+mn-ea"/>
                <a:cs typeface="+mn-cs"/>
              </a:rPr>
              <a:t>faut</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reconnaître</a:t>
            </a:r>
            <a:r>
              <a:rPr lang="en-US" sz="700" i="1" kern="1200" dirty="0" smtClean="0">
                <a:solidFill>
                  <a:schemeClr val="tx1"/>
                </a:solidFill>
                <a:latin typeface="+mn-lt"/>
                <a:ea typeface="+mn-ea"/>
                <a:cs typeface="+mn-cs"/>
              </a:rPr>
              <a:t> tout </a:t>
            </a:r>
            <a:r>
              <a:rPr lang="en-US" sz="700" i="1" kern="1200" dirty="0" err="1" smtClean="0">
                <a:solidFill>
                  <a:schemeClr val="tx1"/>
                </a:solidFill>
                <a:latin typeface="+mn-lt"/>
                <a:ea typeface="+mn-ea"/>
                <a:cs typeface="+mn-cs"/>
              </a:rPr>
              <a:t>simplement</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qu’il</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est</a:t>
            </a:r>
            <a:r>
              <a:rPr lang="en-US" sz="700" i="1" kern="1200" dirty="0" smtClean="0">
                <a:solidFill>
                  <a:schemeClr val="tx1"/>
                </a:solidFill>
                <a:latin typeface="+mn-lt"/>
                <a:ea typeface="+mn-ea"/>
                <a:cs typeface="+mn-cs"/>
              </a:rPr>
              <a:t> né avec des chromosomes qui </a:t>
            </a:r>
            <a:r>
              <a:rPr lang="en-US" sz="700" i="1" kern="1200" dirty="0" err="1" smtClean="0">
                <a:solidFill>
                  <a:schemeClr val="tx1"/>
                </a:solidFill>
                <a:latin typeface="+mn-lt"/>
                <a:ea typeface="+mn-ea"/>
                <a:cs typeface="+mn-cs"/>
              </a:rPr>
              <a:t>n’ont</a:t>
            </a:r>
            <a:r>
              <a:rPr lang="en-US" sz="700" i="1" kern="1200" dirty="0" smtClean="0">
                <a:solidFill>
                  <a:schemeClr val="tx1"/>
                </a:solidFill>
                <a:latin typeface="+mn-lt"/>
                <a:ea typeface="+mn-ea"/>
                <a:cs typeface="+mn-cs"/>
              </a:rPr>
              <a:t> pas </a:t>
            </a:r>
            <a:r>
              <a:rPr lang="en-US" sz="700" i="1" kern="1200" dirty="0" err="1" smtClean="0">
                <a:solidFill>
                  <a:schemeClr val="tx1"/>
                </a:solidFill>
                <a:latin typeface="+mn-lt"/>
                <a:ea typeface="+mn-ea"/>
                <a:cs typeface="+mn-cs"/>
              </a:rPr>
              <a:t>fonctionné</a:t>
            </a:r>
            <a:r>
              <a:rPr lang="en-US" sz="700" i="1" kern="1200" dirty="0" smtClean="0">
                <a:solidFill>
                  <a:schemeClr val="tx1"/>
                </a:solidFill>
                <a:latin typeface="+mn-lt"/>
                <a:ea typeface="+mn-ea"/>
                <a:cs typeface="+mn-cs"/>
              </a:rPr>
              <a:t>, avec des hormones qui </a:t>
            </a:r>
            <a:r>
              <a:rPr lang="en-US" sz="700" i="1" kern="1200" dirty="0" err="1" smtClean="0">
                <a:solidFill>
                  <a:schemeClr val="tx1"/>
                </a:solidFill>
                <a:latin typeface="+mn-lt"/>
                <a:ea typeface="+mn-ea"/>
                <a:cs typeface="+mn-cs"/>
              </a:rPr>
              <a:t>n’ont</a:t>
            </a:r>
            <a:r>
              <a:rPr lang="en-US" sz="700" i="1" kern="1200" dirty="0" smtClean="0">
                <a:solidFill>
                  <a:schemeClr val="tx1"/>
                </a:solidFill>
                <a:latin typeface="+mn-lt"/>
                <a:ea typeface="+mn-ea"/>
                <a:cs typeface="+mn-cs"/>
              </a:rPr>
              <a:t> pas </a:t>
            </a:r>
            <a:r>
              <a:rPr lang="en-US" sz="700" i="1" kern="1200" dirty="0" err="1" smtClean="0">
                <a:solidFill>
                  <a:schemeClr val="tx1"/>
                </a:solidFill>
                <a:latin typeface="+mn-lt"/>
                <a:ea typeface="+mn-ea"/>
                <a:cs typeface="+mn-cs"/>
              </a:rPr>
              <a:t>fonctionné</a:t>
            </a:r>
            <a:r>
              <a:rPr lang="en-US" sz="700" i="1" kern="1200" dirty="0" smtClean="0">
                <a:solidFill>
                  <a:schemeClr val="tx1"/>
                </a:solidFill>
                <a:latin typeface="+mn-lt"/>
                <a:ea typeface="+mn-ea"/>
                <a:cs typeface="+mn-cs"/>
              </a:rPr>
              <a:t> et </a:t>
            </a:r>
            <a:r>
              <a:rPr lang="en-US" sz="700" i="1" kern="1200" dirty="0" err="1" smtClean="0">
                <a:solidFill>
                  <a:schemeClr val="tx1"/>
                </a:solidFill>
                <a:latin typeface="+mn-lt"/>
                <a:ea typeface="+mn-ea"/>
                <a:cs typeface="+mn-cs"/>
              </a:rPr>
              <a:t>s’il</a:t>
            </a:r>
            <a:r>
              <a:rPr lang="en-US" sz="700" i="1" kern="1200" dirty="0" smtClean="0">
                <a:solidFill>
                  <a:schemeClr val="tx1"/>
                </a:solidFill>
                <a:latin typeface="+mn-lt"/>
                <a:ea typeface="+mn-ea"/>
                <a:cs typeface="+mn-cs"/>
              </a:rPr>
              <a:t> y a un </a:t>
            </a:r>
            <a:r>
              <a:rPr lang="en-US" sz="700" i="1" kern="1200" dirty="0" err="1" smtClean="0">
                <a:solidFill>
                  <a:schemeClr val="tx1"/>
                </a:solidFill>
                <a:latin typeface="+mn-lt"/>
                <a:ea typeface="+mn-ea"/>
                <a:cs typeface="+mn-cs"/>
              </a:rPr>
              <a:t>moyen</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médical</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même</a:t>
            </a:r>
            <a:r>
              <a:rPr lang="en-US" sz="700" i="1" kern="1200" dirty="0" smtClean="0">
                <a:solidFill>
                  <a:schemeClr val="tx1"/>
                </a:solidFill>
                <a:latin typeface="+mn-lt"/>
                <a:ea typeface="+mn-ea"/>
                <a:cs typeface="+mn-cs"/>
              </a:rPr>
              <a:t> de les aider par des hormones </a:t>
            </a:r>
            <a:r>
              <a:rPr lang="en-US" sz="700" i="1" kern="1200" dirty="0" err="1" smtClean="0">
                <a:solidFill>
                  <a:schemeClr val="tx1"/>
                </a:solidFill>
                <a:latin typeface="+mn-lt"/>
                <a:ea typeface="+mn-ea"/>
                <a:cs typeface="+mn-cs"/>
              </a:rPr>
              <a:t>il</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faut</a:t>
            </a:r>
            <a:r>
              <a:rPr lang="en-US" sz="700" i="1" kern="1200" dirty="0" smtClean="0">
                <a:solidFill>
                  <a:schemeClr val="tx1"/>
                </a:solidFill>
                <a:latin typeface="+mn-lt"/>
                <a:ea typeface="+mn-ea"/>
                <a:cs typeface="+mn-cs"/>
              </a:rPr>
              <a:t> le faire ; </a:t>
            </a:r>
            <a:r>
              <a:rPr lang="en-US" sz="700" i="1" kern="1200" dirty="0" err="1" smtClean="0">
                <a:solidFill>
                  <a:schemeClr val="tx1"/>
                </a:solidFill>
                <a:latin typeface="+mn-lt"/>
                <a:ea typeface="+mn-ea"/>
                <a:cs typeface="+mn-cs"/>
              </a:rPr>
              <a:t>s’il</a:t>
            </a:r>
            <a:r>
              <a:rPr lang="en-US" sz="700" i="1" kern="1200" dirty="0" smtClean="0">
                <a:solidFill>
                  <a:schemeClr val="tx1"/>
                </a:solidFill>
                <a:latin typeface="+mn-lt"/>
                <a:ea typeface="+mn-ea"/>
                <a:cs typeface="+mn-cs"/>
              </a:rPr>
              <a:t> y a des </a:t>
            </a:r>
            <a:r>
              <a:rPr lang="en-US" sz="700" i="1" kern="1200" dirty="0" err="1" smtClean="0">
                <a:solidFill>
                  <a:schemeClr val="tx1"/>
                </a:solidFill>
                <a:latin typeface="+mn-lt"/>
                <a:ea typeface="+mn-ea"/>
                <a:cs typeface="+mn-cs"/>
              </a:rPr>
              <a:t>moyens</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chirurgicaux</a:t>
            </a:r>
            <a:r>
              <a:rPr lang="en-US" sz="700" i="1" kern="1200" dirty="0" smtClean="0">
                <a:solidFill>
                  <a:schemeClr val="tx1"/>
                </a:solidFill>
                <a:latin typeface="+mn-lt"/>
                <a:ea typeface="+mn-ea"/>
                <a:cs typeface="+mn-cs"/>
              </a:rPr>
              <a:t> pour aider </a:t>
            </a:r>
            <a:r>
              <a:rPr lang="en-US" sz="700" i="1" kern="1200" dirty="0" err="1" smtClean="0">
                <a:solidFill>
                  <a:schemeClr val="tx1"/>
                </a:solidFill>
                <a:latin typeface="+mn-lt"/>
                <a:ea typeface="+mn-ea"/>
                <a:cs typeface="+mn-cs"/>
              </a:rPr>
              <a:t>cet</a:t>
            </a:r>
            <a:r>
              <a:rPr lang="en-US" sz="700" i="1" kern="1200" dirty="0" smtClean="0">
                <a:solidFill>
                  <a:schemeClr val="tx1"/>
                </a:solidFill>
                <a:latin typeface="+mn-lt"/>
                <a:ea typeface="+mn-ea"/>
                <a:cs typeface="+mn-cs"/>
              </a:rPr>
              <a:t> enfant </a:t>
            </a:r>
            <a:r>
              <a:rPr lang="en-US" sz="700" i="1" kern="1200" dirty="0" err="1" smtClean="0">
                <a:solidFill>
                  <a:schemeClr val="tx1"/>
                </a:solidFill>
                <a:latin typeface="+mn-lt"/>
                <a:ea typeface="+mn-ea"/>
                <a:cs typeface="+mn-cs"/>
              </a:rPr>
              <a:t>à</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s’adapter</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à</a:t>
            </a:r>
            <a:r>
              <a:rPr lang="en-US" sz="700" i="1" kern="1200" dirty="0" smtClean="0">
                <a:solidFill>
                  <a:schemeClr val="tx1"/>
                </a:solidFill>
                <a:latin typeface="+mn-lt"/>
                <a:ea typeface="+mn-ea"/>
                <a:cs typeface="+mn-cs"/>
              </a:rPr>
              <a:t> la </a:t>
            </a:r>
            <a:r>
              <a:rPr lang="en-US" sz="700" i="1" kern="1200" dirty="0" err="1" smtClean="0">
                <a:solidFill>
                  <a:schemeClr val="tx1"/>
                </a:solidFill>
                <a:latin typeface="+mn-lt"/>
                <a:ea typeface="+mn-ea"/>
                <a:cs typeface="+mn-cs"/>
              </a:rPr>
              <a:t>société</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à</a:t>
            </a:r>
            <a:r>
              <a:rPr lang="en-US" sz="700" i="1" kern="1200" dirty="0" smtClean="0">
                <a:solidFill>
                  <a:schemeClr val="tx1"/>
                </a:solidFill>
                <a:latin typeface="+mn-lt"/>
                <a:ea typeface="+mn-ea"/>
                <a:cs typeface="+mn-cs"/>
              </a:rPr>
              <a:t> la vie </a:t>
            </a:r>
            <a:r>
              <a:rPr lang="en-US" sz="700" i="1" kern="1200" dirty="0" err="1" smtClean="0">
                <a:solidFill>
                  <a:schemeClr val="tx1"/>
                </a:solidFill>
                <a:latin typeface="+mn-lt"/>
                <a:ea typeface="+mn-ea"/>
                <a:cs typeface="+mn-cs"/>
              </a:rPr>
              <a:t>sociale</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actuelle</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il</a:t>
            </a:r>
            <a:r>
              <a:rPr lang="en-US" sz="700" i="1" kern="1200" dirty="0" smtClean="0">
                <a:solidFill>
                  <a:schemeClr val="tx1"/>
                </a:solidFill>
                <a:latin typeface="+mn-lt"/>
                <a:ea typeface="+mn-ea"/>
                <a:cs typeface="+mn-cs"/>
              </a:rPr>
              <a:t> </a:t>
            </a:r>
            <a:r>
              <a:rPr lang="en-US" sz="700" i="1" kern="1200" dirty="0" err="1" smtClean="0">
                <a:solidFill>
                  <a:schemeClr val="tx1"/>
                </a:solidFill>
                <a:latin typeface="+mn-lt"/>
                <a:ea typeface="+mn-ea"/>
                <a:cs typeface="+mn-cs"/>
              </a:rPr>
              <a:t>faut</a:t>
            </a:r>
            <a:r>
              <a:rPr lang="en-US" sz="700" i="1" kern="1200" dirty="0" smtClean="0">
                <a:solidFill>
                  <a:schemeClr val="tx1"/>
                </a:solidFill>
                <a:latin typeface="+mn-lt"/>
                <a:ea typeface="+mn-ea"/>
                <a:cs typeface="+mn-cs"/>
              </a:rPr>
              <a:t> pas </a:t>
            </a:r>
            <a:r>
              <a:rPr lang="en-US" sz="700" i="1" kern="1200" dirty="0" err="1" smtClean="0">
                <a:solidFill>
                  <a:schemeClr val="tx1"/>
                </a:solidFill>
                <a:latin typeface="+mn-lt"/>
                <a:ea typeface="+mn-ea"/>
                <a:cs typeface="+mn-cs"/>
              </a:rPr>
              <a:t>hésiter</a:t>
            </a:r>
            <a:r>
              <a:rPr lang="en-US" sz="700" i="1" kern="1200" dirty="0" smtClean="0">
                <a:solidFill>
                  <a:schemeClr val="tx1"/>
                </a:solidFill>
                <a:latin typeface="+mn-lt"/>
                <a:ea typeface="+mn-ea"/>
                <a:cs typeface="+mn-cs"/>
              </a:rPr>
              <a:t> non plus.</a:t>
            </a:r>
            <a:r>
              <a:rPr lang="en-US" sz="700" i="0" kern="1200" dirty="0" smtClean="0">
                <a:solidFill>
                  <a:schemeClr val="tx1"/>
                </a:solidFill>
                <a:latin typeface="+mn-lt"/>
                <a:ea typeface="+mn-ea"/>
                <a:cs typeface="+mn-cs"/>
              </a:rPr>
              <a:t>” Source : https://</a:t>
            </a:r>
            <a:r>
              <a:rPr lang="en-US" sz="700" i="0" kern="1200" dirty="0" err="1" smtClean="0">
                <a:solidFill>
                  <a:schemeClr val="tx1"/>
                </a:solidFill>
                <a:latin typeface="+mn-lt"/>
                <a:ea typeface="+mn-ea"/>
                <a:cs typeface="+mn-cs"/>
              </a:rPr>
              <a:t>sexandlaw.hypotheses.org</a:t>
            </a:r>
            <a:r>
              <a:rPr lang="en-US" sz="700" i="0" kern="1200" dirty="0" smtClean="0">
                <a:solidFill>
                  <a:schemeClr val="tx1"/>
                </a:solidFill>
                <a:latin typeface="+mn-lt"/>
                <a:ea typeface="+mn-ea"/>
                <a:cs typeface="+mn-cs"/>
              </a:rPr>
              <a:t>/388</a:t>
            </a:r>
            <a:endParaRPr lang="en-US" sz="700" i="0" kern="1200" dirty="0" smtClean="0">
              <a:solidFill>
                <a:schemeClr val="tx1"/>
              </a:solidFill>
              <a:latin typeface="+mn-lt"/>
              <a:ea typeface="+mn-ea"/>
              <a:cs typeface="+mn-cs"/>
            </a:endParaRPr>
          </a:p>
          <a:p>
            <a:pPr marL="0" indent="0">
              <a:buFontTx/>
              <a:buNone/>
            </a:pPr>
            <a:endParaRPr lang="en-US" sz="700" i="0" kern="1200" dirty="0" smtClean="0">
              <a:solidFill>
                <a:schemeClr val="tx1"/>
              </a:solidFill>
              <a:latin typeface="+mn-lt"/>
              <a:ea typeface="+mn-ea"/>
              <a:cs typeface="+mn-cs"/>
            </a:endParaRPr>
          </a:p>
          <a:p>
            <a:pPr marL="0" indent="0">
              <a:buFontTx/>
              <a:buNone/>
            </a:pPr>
            <a:r>
              <a:rPr lang="en-US" sz="700" i="0" kern="1200" dirty="0" smtClean="0">
                <a:solidFill>
                  <a:schemeClr val="tx1"/>
                </a:solidFill>
                <a:latin typeface="+mn-lt"/>
                <a:ea typeface="+mn-ea"/>
                <a:cs typeface="+mn-cs"/>
              </a:rPr>
              <a:t>N. Coquet “</a:t>
            </a:r>
            <a:r>
              <a:rPr lang="fr-FR" sz="700" kern="1200" dirty="0" smtClean="0">
                <a:solidFill>
                  <a:schemeClr val="tx1"/>
                </a:solidFill>
                <a:effectLst/>
                <a:latin typeface="+mn-lt"/>
                <a:ea typeface="+mn-ea"/>
                <a:cs typeface="+mn-cs"/>
              </a:rPr>
              <a:t>« </a:t>
            </a:r>
            <a:r>
              <a:rPr lang="fr-FR" sz="700" i="1" kern="1200" dirty="0" smtClean="0">
                <a:solidFill>
                  <a:schemeClr val="tx1"/>
                </a:solidFill>
                <a:effectLst/>
                <a:latin typeface="+mn-lt"/>
                <a:ea typeface="+mn-ea"/>
                <a:cs typeface="+mn-cs"/>
              </a:rPr>
              <a:t>Je suis </a:t>
            </a:r>
            <a:r>
              <a:rPr lang="fr-FR" sz="700" i="1" kern="1200" dirty="0" err="1" smtClean="0">
                <a:solidFill>
                  <a:schemeClr val="tx1"/>
                </a:solidFill>
                <a:effectLst/>
                <a:latin typeface="+mn-lt"/>
                <a:ea typeface="+mn-ea"/>
                <a:cs typeface="+mn-cs"/>
              </a:rPr>
              <a:t>née</a:t>
            </a:r>
            <a:r>
              <a:rPr lang="fr-FR" sz="700" i="1" kern="1200" dirty="0" smtClean="0">
                <a:solidFill>
                  <a:schemeClr val="tx1"/>
                </a:solidFill>
                <a:effectLst/>
                <a:latin typeface="+mn-lt"/>
                <a:ea typeface="+mn-ea"/>
                <a:cs typeface="+mn-cs"/>
              </a:rPr>
              <a:t> en 1971 à Nantes. </a:t>
            </a:r>
            <a:r>
              <a:rPr lang="fr-FR" sz="700" i="1" kern="1200" dirty="0" err="1" smtClean="0">
                <a:solidFill>
                  <a:schemeClr val="tx1"/>
                </a:solidFill>
                <a:effectLst/>
                <a:latin typeface="+mn-lt"/>
                <a:ea typeface="+mn-ea"/>
                <a:cs typeface="+mn-cs"/>
              </a:rPr>
              <a:t>Déclarée</a:t>
            </a:r>
            <a:r>
              <a:rPr lang="fr-FR" sz="700" i="1" kern="1200" dirty="0" smtClean="0">
                <a:solidFill>
                  <a:schemeClr val="tx1"/>
                </a:solidFill>
                <a:effectLst/>
                <a:latin typeface="+mn-lt"/>
                <a:ea typeface="+mn-ea"/>
                <a:cs typeface="+mn-cs"/>
              </a:rPr>
              <a:t> fille à la naissance, j’ai grandi sans avoir conscience d’</a:t>
            </a:r>
            <a:r>
              <a:rPr lang="fr-FR" sz="700" i="1" kern="1200" dirty="0" err="1" smtClean="0">
                <a:solidFill>
                  <a:schemeClr val="tx1"/>
                </a:solidFill>
                <a:effectLst/>
                <a:latin typeface="+mn-lt"/>
                <a:ea typeface="+mn-ea"/>
                <a:cs typeface="+mn-cs"/>
              </a:rPr>
              <a:t>être</a:t>
            </a:r>
            <a:r>
              <a:rPr lang="fr-FR" sz="700" i="1" kern="1200" dirty="0" smtClean="0">
                <a:solidFill>
                  <a:schemeClr val="tx1"/>
                </a:solidFill>
                <a:effectLst/>
                <a:latin typeface="+mn-lt"/>
                <a:ea typeface="+mn-ea"/>
                <a:cs typeface="+mn-cs"/>
              </a:rPr>
              <a:t> </a:t>
            </a:r>
            <a:r>
              <a:rPr lang="fr-FR" sz="700" i="1" kern="1200" dirty="0" err="1" smtClean="0">
                <a:solidFill>
                  <a:schemeClr val="tx1"/>
                </a:solidFill>
                <a:effectLst/>
                <a:latin typeface="+mn-lt"/>
                <a:ea typeface="+mn-ea"/>
                <a:cs typeface="+mn-cs"/>
              </a:rPr>
              <a:t>intersexes</a:t>
            </a:r>
            <a:r>
              <a:rPr lang="fr-FR" sz="700" i="1" kern="1200" dirty="0" smtClean="0">
                <a:solidFill>
                  <a:schemeClr val="tx1"/>
                </a:solidFill>
                <a:effectLst/>
                <a:latin typeface="+mn-lt"/>
                <a:ea typeface="+mn-ea"/>
                <a:cs typeface="+mn-cs"/>
              </a:rPr>
              <a:t> </a:t>
            </a:r>
            <a:r>
              <a:rPr lang="fr-FR" sz="700" i="1" kern="1200" dirty="0" err="1" smtClean="0">
                <a:solidFill>
                  <a:schemeClr val="tx1"/>
                </a:solidFill>
                <a:effectLst/>
                <a:latin typeface="+mn-lt"/>
                <a:ea typeface="+mn-ea"/>
                <a:cs typeface="+mn-cs"/>
              </a:rPr>
              <a:t>malgre</a:t>
            </a:r>
            <a:r>
              <a:rPr lang="fr-FR" sz="700" i="1" kern="1200" dirty="0" smtClean="0">
                <a:solidFill>
                  <a:schemeClr val="tx1"/>
                </a:solidFill>
                <a:effectLst/>
                <a:latin typeface="+mn-lt"/>
                <a:ea typeface="+mn-ea"/>
                <a:cs typeface="+mn-cs"/>
              </a:rPr>
              <a:t>́ des </a:t>
            </a:r>
            <a:r>
              <a:rPr lang="fr-FR" sz="700" i="1" kern="1200" dirty="0" err="1" smtClean="0">
                <a:solidFill>
                  <a:schemeClr val="tx1"/>
                </a:solidFill>
                <a:effectLst/>
                <a:latin typeface="+mn-lt"/>
                <a:ea typeface="+mn-ea"/>
                <a:cs typeface="+mn-cs"/>
              </a:rPr>
              <a:t>difficultés</a:t>
            </a:r>
            <a:r>
              <a:rPr lang="fr-FR" sz="700" i="1" kern="1200" dirty="0" smtClean="0">
                <a:solidFill>
                  <a:schemeClr val="tx1"/>
                </a:solidFill>
                <a:effectLst/>
                <a:latin typeface="+mn-lt"/>
                <a:ea typeface="+mn-ea"/>
                <a:cs typeface="+mn-cs"/>
              </a:rPr>
              <a:t> de comportement. J’</a:t>
            </a:r>
            <a:r>
              <a:rPr lang="fr-FR" sz="700" i="1" kern="1200" dirty="0" err="1" smtClean="0">
                <a:solidFill>
                  <a:schemeClr val="tx1"/>
                </a:solidFill>
                <a:effectLst/>
                <a:latin typeface="+mn-lt"/>
                <a:ea typeface="+mn-ea"/>
                <a:cs typeface="+mn-cs"/>
              </a:rPr>
              <a:t>étais</a:t>
            </a:r>
            <a:r>
              <a:rPr lang="fr-FR" sz="700" i="1" kern="1200" dirty="0" smtClean="0">
                <a:solidFill>
                  <a:schemeClr val="tx1"/>
                </a:solidFill>
                <a:effectLst/>
                <a:latin typeface="+mn-lt"/>
                <a:ea typeface="+mn-ea"/>
                <a:cs typeface="+mn-cs"/>
              </a:rPr>
              <a:t> </a:t>
            </a:r>
            <a:r>
              <a:rPr lang="fr-FR" sz="700" i="1" kern="1200" dirty="0" err="1" smtClean="0">
                <a:solidFill>
                  <a:schemeClr val="tx1"/>
                </a:solidFill>
                <a:effectLst/>
                <a:latin typeface="+mn-lt"/>
                <a:ea typeface="+mn-ea"/>
                <a:cs typeface="+mn-cs"/>
              </a:rPr>
              <a:t>traitée</a:t>
            </a:r>
            <a:r>
              <a:rPr lang="fr-FR" sz="700" i="1" kern="1200" dirty="0" smtClean="0">
                <a:solidFill>
                  <a:schemeClr val="tx1"/>
                </a:solidFill>
                <a:effectLst/>
                <a:latin typeface="+mn-lt"/>
                <a:ea typeface="+mn-ea"/>
                <a:cs typeface="+mn-cs"/>
              </a:rPr>
              <a:t> de « </a:t>
            </a:r>
            <a:r>
              <a:rPr lang="fr-FR" sz="700" i="1" kern="1200" dirty="0" err="1" smtClean="0">
                <a:solidFill>
                  <a:schemeClr val="tx1"/>
                </a:solidFill>
                <a:effectLst/>
                <a:latin typeface="+mn-lt"/>
                <a:ea typeface="+mn-ea"/>
                <a:cs typeface="+mn-cs"/>
              </a:rPr>
              <a:t>garçon</a:t>
            </a:r>
            <a:r>
              <a:rPr lang="fr-FR" sz="700" i="1" kern="1200" dirty="0" smtClean="0">
                <a:solidFill>
                  <a:schemeClr val="tx1"/>
                </a:solidFill>
                <a:effectLst/>
                <a:latin typeface="+mn-lt"/>
                <a:ea typeface="+mn-ea"/>
                <a:cs typeface="+mn-cs"/>
              </a:rPr>
              <a:t> manqué » et je rejetais les filles. À l’adolescence, je n’ai pas eu de </a:t>
            </a:r>
            <a:r>
              <a:rPr lang="fr-FR" sz="700" i="1" kern="1200" dirty="0" err="1" smtClean="0">
                <a:solidFill>
                  <a:schemeClr val="tx1"/>
                </a:solidFill>
                <a:effectLst/>
                <a:latin typeface="+mn-lt"/>
                <a:ea typeface="+mn-ea"/>
                <a:cs typeface="+mn-cs"/>
              </a:rPr>
              <a:t>puberte</a:t>
            </a:r>
            <a:r>
              <a:rPr lang="fr-FR" sz="700" i="1" kern="1200" dirty="0" smtClean="0">
                <a:solidFill>
                  <a:schemeClr val="tx1"/>
                </a:solidFill>
                <a:effectLst/>
                <a:latin typeface="+mn-lt"/>
                <a:ea typeface="+mn-ea"/>
                <a:cs typeface="+mn-cs"/>
              </a:rPr>
              <a:t>́. En 1988, à l’</a:t>
            </a:r>
            <a:r>
              <a:rPr lang="fr-FR" sz="700" i="1" kern="1200" dirty="0" err="1" smtClean="0">
                <a:solidFill>
                  <a:schemeClr val="tx1"/>
                </a:solidFill>
                <a:effectLst/>
                <a:latin typeface="+mn-lt"/>
                <a:ea typeface="+mn-ea"/>
                <a:cs typeface="+mn-cs"/>
              </a:rPr>
              <a:t>âge</a:t>
            </a:r>
            <a:r>
              <a:rPr lang="fr-FR" sz="700" i="1" kern="1200" dirty="0" smtClean="0">
                <a:solidFill>
                  <a:schemeClr val="tx1"/>
                </a:solidFill>
                <a:effectLst/>
                <a:latin typeface="+mn-lt"/>
                <a:ea typeface="+mn-ea"/>
                <a:cs typeface="+mn-cs"/>
              </a:rPr>
              <a:t> de dix-sept ans, j’ai </a:t>
            </a:r>
            <a:r>
              <a:rPr lang="fr-FR" sz="700" i="1" kern="1200" dirty="0" err="1" smtClean="0">
                <a:solidFill>
                  <a:schemeClr val="tx1"/>
                </a:solidFill>
                <a:effectLst/>
                <a:latin typeface="+mn-lt"/>
                <a:ea typeface="+mn-ea"/>
                <a:cs typeface="+mn-cs"/>
              </a:rPr>
              <a:t>décide</a:t>
            </a:r>
            <a:r>
              <a:rPr lang="fr-FR" sz="700" i="1" kern="1200" dirty="0" smtClean="0">
                <a:solidFill>
                  <a:schemeClr val="tx1"/>
                </a:solidFill>
                <a:effectLst/>
                <a:latin typeface="+mn-lt"/>
                <a:ea typeface="+mn-ea"/>
                <a:cs typeface="+mn-cs"/>
              </a:rPr>
              <a:t>́ de consulter une </a:t>
            </a:r>
            <a:r>
              <a:rPr lang="fr-FR" sz="700" i="1" kern="1200" dirty="0" err="1" smtClean="0">
                <a:solidFill>
                  <a:schemeClr val="tx1"/>
                </a:solidFill>
                <a:effectLst/>
                <a:latin typeface="+mn-lt"/>
                <a:ea typeface="+mn-ea"/>
                <a:cs typeface="+mn-cs"/>
              </a:rPr>
              <a:t>gynécologue</a:t>
            </a:r>
            <a:r>
              <a:rPr lang="fr-FR" sz="700" i="1" kern="1200" dirty="0" smtClean="0">
                <a:solidFill>
                  <a:schemeClr val="tx1"/>
                </a:solidFill>
                <a:effectLst/>
                <a:latin typeface="+mn-lt"/>
                <a:ea typeface="+mn-ea"/>
                <a:cs typeface="+mn-cs"/>
              </a:rPr>
              <a:t> pour </a:t>
            </a:r>
            <a:r>
              <a:rPr lang="fr-FR" sz="700" i="1" kern="1200" dirty="0" err="1" smtClean="0">
                <a:solidFill>
                  <a:schemeClr val="tx1"/>
                </a:solidFill>
                <a:effectLst/>
                <a:latin typeface="+mn-lt"/>
                <a:ea typeface="+mn-ea"/>
                <a:cs typeface="+mn-cs"/>
              </a:rPr>
              <a:t>débloquer</a:t>
            </a:r>
            <a:r>
              <a:rPr lang="fr-FR" sz="700" i="1" kern="1200" dirty="0" smtClean="0">
                <a:solidFill>
                  <a:schemeClr val="tx1"/>
                </a:solidFill>
                <a:effectLst/>
                <a:latin typeface="+mn-lt"/>
                <a:ea typeface="+mn-ea"/>
                <a:cs typeface="+mn-cs"/>
              </a:rPr>
              <a:t> ma </a:t>
            </a:r>
            <a:r>
              <a:rPr lang="fr-FR" sz="700" i="1" kern="1200" dirty="0" err="1" smtClean="0">
                <a:solidFill>
                  <a:schemeClr val="tx1"/>
                </a:solidFill>
                <a:effectLst/>
                <a:latin typeface="+mn-lt"/>
                <a:ea typeface="+mn-ea"/>
                <a:cs typeface="+mn-cs"/>
              </a:rPr>
              <a:t>puberte</a:t>
            </a:r>
            <a:r>
              <a:rPr lang="fr-FR" sz="700" i="1" kern="1200" dirty="0" smtClean="0">
                <a:solidFill>
                  <a:schemeClr val="tx1"/>
                </a:solidFill>
                <a:effectLst/>
                <a:latin typeface="+mn-lt"/>
                <a:ea typeface="+mn-ea"/>
                <a:cs typeface="+mn-cs"/>
              </a:rPr>
              <a:t>́ (…). </a:t>
            </a:r>
            <a:r>
              <a:rPr lang="fr-FR" sz="700" i="1" kern="1200" dirty="0" err="1" smtClean="0">
                <a:solidFill>
                  <a:schemeClr val="tx1"/>
                </a:solidFill>
                <a:effectLst/>
                <a:latin typeface="+mn-lt"/>
                <a:ea typeface="+mn-ea"/>
                <a:cs typeface="+mn-cs"/>
              </a:rPr>
              <a:t>Après</a:t>
            </a:r>
            <a:r>
              <a:rPr lang="fr-FR" sz="700" i="1" kern="1200" dirty="0" smtClean="0">
                <a:solidFill>
                  <a:schemeClr val="tx1"/>
                </a:solidFill>
                <a:effectLst/>
                <a:latin typeface="+mn-lt"/>
                <a:ea typeface="+mn-ea"/>
                <a:cs typeface="+mn-cs"/>
              </a:rPr>
              <a:t> [divers examens], on m’a proposé un examen </a:t>
            </a:r>
            <a:r>
              <a:rPr lang="fr-FR" sz="700" i="1" kern="1200" dirty="0" err="1" smtClean="0">
                <a:solidFill>
                  <a:schemeClr val="tx1"/>
                </a:solidFill>
                <a:effectLst/>
                <a:latin typeface="+mn-lt"/>
                <a:ea typeface="+mn-ea"/>
                <a:cs typeface="+mn-cs"/>
              </a:rPr>
              <a:t>coelioscopique</a:t>
            </a:r>
            <a:r>
              <a:rPr lang="fr-FR" sz="700" i="1" kern="1200" dirty="0" smtClean="0">
                <a:solidFill>
                  <a:schemeClr val="tx1"/>
                </a:solidFill>
                <a:effectLst/>
                <a:latin typeface="+mn-lt"/>
                <a:ea typeface="+mn-ea"/>
                <a:cs typeface="+mn-cs"/>
              </a:rPr>
              <a:t> des ovaires, à l’aide d’une </a:t>
            </a:r>
            <a:r>
              <a:rPr lang="fr-FR" sz="700" i="1" kern="1200" dirty="0" err="1" smtClean="0">
                <a:solidFill>
                  <a:schemeClr val="tx1"/>
                </a:solidFill>
                <a:effectLst/>
                <a:latin typeface="+mn-lt"/>
                <a:ea typeface="+mn-ea"/>
                <a:cs typeface="+mn-cs"/>
              </a:rPr>
              <a:t>caméra</a:t>
            </a:r>
            <a:r>
              <a:rPr lang="fr-FR" sz="700" i="1" kern="1200" dirty="0" smtClean="0">
                <a:solidFill>
                  <a:schemeClr val="tx1"/>
                </a:solidFill>
                <a:effectLst/>
                <a:latin typeface="+mn-lt"/>
                <a:ea typeface="+mn-ea"/>
                <a:cs typeface="+mn-cs"/>
              </a:rPr>
              <a:t> et sous </a:t>
            </a:r>
            <a:r>
              <a:rPr lang="fr-FR" sz="700" i="1" kern="1200" dirty="0" err="1" smtClean="0">
                <a:solidFill>
                  <a:schemeClr val="tx1"/>
                </a:solidFill>
                <a:effectLst/>
                <a:latin typeface="+mn-lt"/>
                <a:ea typeface="+mn-ea"/>
                <a:cs typeface="+mn-cs"/>
              </a:rPr>
              <a:t>anesthésie</a:t>
            </a:r>
            <a:r>
              <a:rPr lang="fr-FR" sz="700" i="1" kern="1200" dirty="0" smtClean="0">
                <a:solidFill>
                  <a:schemeClr val="tx1"/>
                </a:solidFill>
                <a:effectLst/>
                <a:latin typeface="+mn-lt"/>
                <a:ea typeface="+mn-ea"/>
                <a:cs typeface="+mn-cs"/>
              </a:rPr>
              <a:t> </a:t>
            </a:r>
            <a:r>
              <a:rPr lang="fr-FR" sz="700" i="1" kern="1200" dirty="0" err="1" smtClean="0">
                <a:solidFill>
                  <a:schemeClr val="tx1"/>
                </a:solidFill>
                <a:effectLst/>
                <a:latin typeface="+mn-lt"/>
                <a:ea typeface="+mn-ea"/>
                <a:cs typeface="+mn-cs"/>
              </a:rPr>
              <a:t>générale</a:t>
            </a:r>
            <a:r>
              <a:rPr lang="fr-FR" sz="700" i="1" kern="1200" dirty="0" smtClean="0">
                <a:solidFill>
                  <a:schemeClr val="tx1"/>
                </a:solidFill>
                <a:effectLst/>
                <a:latin typeface="+mn-lt"/>
                <a:ea typeface="+mn-ea"/>
                <a:cs typeface="+mn-cs"/>
              </a:rPr>
              <a:t>. Je me suis rendue dans une clinique, j’ai subi cette </a:t>
            </a:r>
            <a:r>
              <a:rPr lang="fr-FR" sz="700" i="1" kern="1200" dirty="0" err="1" smtClean="0">
                <a:solidFill>
                  <a:schemeClr val="tx1"/>
                </a:solidFill>
                <a:effectLst/>
                <a:latin typeface="+mn-lt"/>
                <a:ea typeface="+mn-ea"/>
                <a:cs typeface="+mn-cs"/>
              </a:rPr>
              <a:t>anesthésie</a:t>
            </a:r>
            <a:r>
              <a:rPr lang="fr-FR" sz="700" i="1" kern="1200" dirty="0" smtClean="0">
                <a:solidFill>
                  <a:schemeClr val="tx1"/>
                </a:solidFill>
                <a:effectLst/>
                <a:latin typeface="+mn-lt"/>
                <a:ea typeface="+mn-ea"/>
                <a:cs typeface="+mn-cs"/>
              </a:rPr>
              <a:t> et j’y suis </a:t>
            </a:r>
            <a:r>
              <a:rPr lang="fr-FR" sz="700" i="1" kern="1200" dirty="0" err="1" smtClean="0">
                <a:solidFill>
                  <a:schemeClr val="tx1"/>
                </a:solidFill>
                <a:effectLst/>
                <a:latin typeface="+mn-lt"/>
                <a:ea typeface="+mn-ea"/>
                <a:cs typeface="+mn-cs"/>
              </a:rPr>
              <a:t>restée</a:t>
            </a:r>
            <a:r>
              <a:rPr lang="fr-FR" sz="700" i="1" kern="1200" dirty="0" smtClean="0">
                <a:solidFill>
                  <a:schemeClr val="tx1"/>
                </a:solidFill>
                <a:effectLst/>
                <a:latin typeface="+mn-lt"/>
                <a:ea typeface="+mn-ea"/>
                <a:cs typeface="+mn-cs"/>
              </a:rPr>
              <a:t> deux jours ; je n’ai pas vu le chirurgien ensuite avant ma sortie (…), je savais que ce n’</a:t>
            </a:r>
            <a:r>
              <a:rPr lang="fr-FR" sz="700" i="1" kern="1200" dirty="0" err="1" smtClean="0">
                <a:solidFill>
                  <a:schemeClr val="tx1"/>
                </a:solidFill>
                <a:effectLst/>
                <a:latin typeface="+mn-lt"/>
                <a:ea typeface="+mn-ea"/>
                <a:cs typeface="+mn-cs"/>
              </a:rPr>
              <a:t>était</a:t>
            </a:r>
            <a:r>
              <a:rPr lang="fr-FR" sz="700" i="1" kern="1200" dirty="0" smtClean="0">
                <a:solidFill>
                  <a:schemeClr val="tx1"/>
                </a:solidFill>
                <a:effectLst/>
                <a:latin typeface="+mn-lt"/>
                <a:ea typeface="+mn-ea"/>
                <a:cs typeface="+mn-cs"/>
              </a:rPr>
              <a:t> pas </a:t>
            </a:r>
            <a:r>
              <a:rPr lang="fr-FR" sz="700" i="1" kern="1200" dirty="0" err="1" smtClean="0">
                <a:solidFill>
                  <a:schemeClr val="tx1"/>
                </a:solidFill>
                <a:effectLst/>
                <a:latin typeface="+mn-lt"/>
                <a:ea typeface="+mn-ea"/>
                <a:cs typeface="+mn-cs"/>
              </a:rPr>
              <a:t>très</a:t>
            </a:r>
            <a:r>
              <a:rPr lang="fr-FR" sz="700" i="1" kern="1200" dirty="0" smtClean="0">
                <a:solidFill>
                  <a:schemeClr val="tx1"/>
                </a:solidFill>
                <a:effectLst/>
                <a:latin typeface="+mn-lt"/>
                <a:ea typeface="+mn-ea"/>
                <a:cs typeface="+mn-cs"/>
              </a:rPr>
              <a:t> normal mais ne m’en suis pas </a:t>
            </a:r>
            <a:r>
              <a:rPr lang="fr-FR" sz="700" i="1" kern="1200" dirty="0" err="1" smtClean="0">
                <a:solidFill>
                  <a:schemeClr val="tx1"/>
                </a:solidFill>
                <a:effectLst/>
                <a:latin typeface="+mn-lt"/>
                <a:ea typeface="+mn-ea"/>
                <a:cs typeface="+mn-cs"/>
              </a:rPr>
              <a:t>inquiétée</a:t>
            </a:r>
            <a:r>
              <a:rPr lang="fr-FR" sz="700" i="1" kern="1200" dirty="0" smtClean="0">
                <a:solidFill>
                  <a:schemeClr val="tx1"/>
                </a:solidFill>
                <a:effectLst/>
                <a:latin typeface="+mn-lt"/>
                <a:ea typeface="+mn-ea"/>
                <a:cs typeface="+mn-cs"/>
              </a:rPr>
              <a:t> outre mesure pensant avoir subi un examen sans </a:t>
            </a:r>
            <a:r>
              <a:rPr lang="fr-FR" sz="700" i="1" kern="1200" dirty="0" err="1" smtClean="0">
                <a:solidFill>
                  <a:schemeClr val="tx1"/>
                </a:solidFill>
                <a:effectLst/>
                <a:latin typeface="+mn-lt"/>
                <a:ea typeface="+mn-ea"/>
                <a:cs typeface="+mn-cs"/>
              </a:rPr>
              <a:t>conséquences</a:t>
            </a:r>
            <a:r>
              <a:rPr lang="fr-FR" sz="700" i="1" kern="1200" dirty="0" smtClean="0">
                <a:solidFill>
                  <a:schemeClr val="tx1"/>
                </a:solidFill>
                <a:effectLst/>
                <a:latin typeface="+mn-lt"/>
                <a:ea typeface="+mn-ea"/>
                <a:cs typeface="+mn-cs"/>
              </a:rPr>
              <a:t> (...) j’ai appris bien plus tard qu’en fait cette </a:t>
            </a:r>
            <a:r>
              <a:rPr lang="fr-FR" sz="700" i="1" kern="1200" dirty="0" err="1" smtClean="0">
                <a:solidFill>
                  <a:schemeClr val="tx1"/>
                </a:solidFill>
                <a:effectLst/>
                <a:latin typeface="+mn-lt"/>
                <a:ea typeface="+mn-ea"/>
                <a:cs typeface="+mn-cs"/>
              </a:rPr>
              <a:t>opération</a:t>
            </a:r>
            <a:r>
              <a:rPr lang="fr-FR" sz="700" i="1" kern="1200" dirty="0" smtClean="0">
                <a:solidFill>
                  <a:schemeClr val="tx1"/>
                </a:solidFill>
                <a:effectLst/>
                <a:latin typeface="+mn-lt"/>
                <a:ea typeface="+mn-ea"/>
                <a:cs typeface="+mn-cs"/>
              </a:rPr>
              <a:t> a consisté à me retirer une gonade. On m’a demandé ensuite de revenir à la clinique pour une exploration des ovaires. Lors de cette </a:t>
            </a:r>
            <a:r>
              <a:rPr lang="fr-FR" sz="700" i="1" kern="1200" dirty="0" err="1" smtClean="0">
                <a:solidFill>
                  <a:schemeClr val="tx1"/>
                </a:solidFill>
                <a:effectLst/>
                <a:latin typeface="+mn-lt"/>
                <a:ea typeface="+mn-ea"/>
                <a:cs typeface="+mn-cs"/>
              </a:rPr>
              <a:t>deuxième</a:t>
            </a:r>
            <a:r>
              <a:rPr lang="fr-FR" sz="700" i="1" kern="1200" dirty="0" smtClean="0">
                <a:solidFill>
                  <a:schemeClr val="tx1"/>
                </a:solidFill>
                <a:effectLst/>
                <a:latin typeface="+mn-lt"/>
                <a:ea typeface="+mn-ea"/>
                <a:cs typeface="+mn-cs"/>
              </a:rPr>
              <a:t> hospitalisation, le chirurgien m’a </a:t>
            </a:r>
            <a:r>
              <a:rPr lang="fr-FR" sz="700" i="1" kern="1200" dirty="0" err="1" smtClean="0">
                <a:solidFill>
                  <a:schemeClr val="tx1"/>
                </a:solidFill>
                <a:effectLst/>
                <a:latin typeface="+mn-lt"/>
                <a:ea typeface="+mn-ea"/>
                <a:cs typeface="+mn-cs"/>
              </a:rPr>
              <a:t>reçue</a:t>
            </a:r>
            <a:r>
              <a:rPr lang="fr-FR" sz="700" i="1" kern="1200" dirty="0" smtClean="0">
                <a:solidFill>
                  <a:schemeClr val="tx1"/>
                </a:solidFill>
                <a:effectLst/>
                <a:latin typeface="+mn-lt"/>
                <a:ea typeface="+mn-ea"/>
                <a:cs typeface="+mn-cs"/>
              </a:rPr>
              <a:t> la veille de l’intervention, un dimanche soir, alors que le service des consultations </a:t>
            </a:r>
            <a:r>
              <a:rPr lang="fr-FR" sz="700" i="1" kern="1200" dirty="0" err="1" smtClean="0">
                <a:solidFill>
                  <a:schemeClr val="tx1"/>
                </a:solidFill>
                <a:effectLst/>
                <a:latin typeface="+mn-lt"/>
                <a:ea typeface="+mn-ea"/>
                <a:cs typeface="+mn-cs"/>
              </a:rPr>
              <a:t>était</a:t>
            </a:r>
            <a:r>
              <a:rPr lang="fr-FR" sz="700" i="1" kern="1200" dirty="0" smtClean="0">
                <a:solidFill>
                  <a:schemeClr val="tx1"/>
                </a:solidFill>
                <a:effectLst/>
                <a:latin typeface="+mn-lt"/>
                <a:ea typeface="+mn-ea"/>
                <a:cs typeface="+mn-cs"/>
              </a:rPr>
              <a:t> fermé, pour me faire signer une autorisation lui permettant de retirer tout ce qui devait l’</a:t>
            </a:r>
            <a:r>
              <a:rPr lang="fr-FR" sz="700" i="1" kern="1200" dirty="0" err="1" smtClean="0">
                <a:solidFill>
                  <a:schemeClr val="tx1"/>
                </a:solidFill>
                <a:effectLst/>
                <a:latin typeface="+mn-lt"/>
                <a:ea typeface="+mn-ea"/>
                <a:cs typeface="+mn-cs"/>
              </a:rPr>
              <a:t>être</a:t>
            </a:r>
            <a:r>
              <a:rPr lang="fr-FR" sz="700" i="1" kern="1200" dirty="0" smtClean="0">
                <a:solidFill>
                  <a:schemeClr val="tx1"/>
                </a:solidFill>
                <a:effectLst/>
                <a:latin typeface="+mn-lt"/>
                <a:ea typeface="+mn-ea"/>
                <a:cs typeface="+mn-cs"/>
              </a:rPr>
              <a:t> pour raison </a:t>
            </a:r>
            <a:r>
              <a:rPr lang="fr-FR" sz="700" i="1" kern="1200" dirty="0" err="1" smtClean="0">
                <a:solidFill>
                  <a:schemeClr val="tx1"/>
                </a:solidFill>
                <a:effectLst/>
                <a:latin typeface="+mn-lt"/>
                <a:ea typeface="+mn-ea"/>
                <a:cs typeface="+mn-cs"/>
              </a:rPr>
              <a:t>médicale</a:t>
            </a:r>
            <a:r>
              <a:rPr lang="fr-FR" sz="700" i="1" kern="1200" dirty="0" smtClean="0">
                <a:solidFill>
                  <a:schemeClr val="tx1"/>
                </a:solidFill>
                <a:effectLst/>
                <a:latin typeface="+mn-lt"/>
                <a:ea typeface="+mn-ea"/>
                <a:cs typeface="+mn-cs"/>
              </a:rPr>
              <a:t>. J’ai signé ce document alors </a:t>
            </a:r>
            <a:r>
              <a:rPr lang="fr-FR" sz="700" i="1" kern="1200" dirty="0" err="1" smtClean="0">
                <a:solidFill>
                  <a:schemeClr val="tx1"/>
                </a:solidFill>
                <a:effectLst/>
                <a:latin typeface="+mn-lt"/>
                <a:ea typeface="+mn-ea"/>
                <a:cs typeface="+mn-cs"/>
              </a:rPr>
              <a:t>même</a:t>
            </a:r>
            <a:r>
              <a:rPr lang="fr-FR" sz="700" i="1" kern="1200" dirty="0" smtClean="0">
                <a:solidFill>
                  <a:schemeClr val="tx1"/>
                </a:solidFill>
                <a:effectLst/>
                <a:latin typeface="+mn-lt"/>
                <a:ea typeface="+mn-ea"/>
                <a:cs typeface="+mn-cs"/>
              </a:rPr>
              <a:t> que j’</a:t>
            </a:r>
            <a:r>
              <a:rPr lang="fr-FR" sz="700" i="1" kern="1200" dirty="0" err="1" smtClean="0">
                <a:solidFill>
                  <a:schemeClr val="tx1"/>
                </a:solidFill>
                <a:effectLst/>
                <a:latin typeface="+mn-lt"/>
                <a:ea typeface="+mn-ea"/>
                <a:cs typeface="+mn-cs"/>
              </a:rPr>
              <a:t>étais</a:t>
            </a:r>
            <a:r>
              <a:rPr lang="fr-FR" sz="700" i="1" kern="1200" dirty="0" smtClean="0">
                <a:solidFill>
                  <a:schemeClr val="tx1"/>
                </a:solidFill>
                <a:effectLst/>
                <a:latin typeface="+mn-lt"/>
                <a:ea typeface="+mn-ea"/>
                <a:cs typeface="+mn-cs"/>
              </a:rPr>
              <a:t> mineure à l’</a:t>
            </a:r>
            <a:r>
              <a:rPr lang="fr-FR" sz="700" i="1" kern="1200" dirty="0" err="1" smtClean="0">
                <a:solidFill>
                  <a:schemeClr val="tx1"/>
                </a:solidFill>
                <a:effectLst/>
                <a:latin typeface="+mn-lt"/>
                <a:ea typeface="+mn-ea"/>
                <a:cs typeface="+mn-cs"/>
              </a:rPr>
              <a:t>époque</a:t>
            </a:r>
            <a:r>
              <a:rPr lang="fr-FR" sz="700" i="1" kern="1200" dirty="0" smtClean="0">
                <a:solidFill>
                  <a:schemeClr val="tx1"/>
                </a:solidFill>
                <a:effectLst/>
                <a:latin typeface="+mn-lt"/>
                <a:ea typeface="+mn-ea"/>
                <a:cs typeface="+mn-cs"/>
              </a:rPr>
              <a:t>, et sans accord parental ! Une nouvelle fois, j’ai </a:t>
            </a:r>
            <a:r>
              <a:rPr lang="fr-FR" sz="700" i="1" kern="1200" dirty="0" err="1" smtClean="0">
                <a:solidFill>
                  <a:schemeClr val="tx1"/>
                </a:solidFill>
                <a:effectLst/>
                <a:latin typeface="+mn-lt"/>
                <a:ea typeface="+mn-ea"/>
                <a:cs typeface="+mn-cs"/>
              </a:rPr>
              <a:t>éte</a:t>
            </a:r>
            <a:r>
              <a:rPr lang="fr-FR" sz="700" i="1" kern="1200" dirty="0" smtClean="0">
                <a:solidFill>
                  <a:schemeClr val="tx1"/>
                </a:solidFill>
                <a:effectLst/>
                <a:latin typeface="+mn-lt"/>
                <a:ea typeface="+mn-ea"/>
                <a:cs typeface="+mn-cs"/>
              </a:rPr>
              <a:t>́ </a:t>
            </a:r>
            <a:r>
              <a:rPr lang="fr-FR" sz="700" i="1" kern="1200" dirty="0" err="1" smtClean="0">
                <a:solidFill>
                  <a:schemeClr val="tx1"/>
                </a:solidFill>
                <a:effectLst/>
                <a:latin typeface="+mn-lt"/>
                <a:ea typeface="+mn-ea"/>
                <a:cs typeface="+mn-cs"/>
              </a:rPr>
              <a:t>anesthésiée</a:t>
            </a:r>
            <a:r>
              <a:rPr lang="fr-FR" sz="700" i="1" kern="1200" dirty="0" smtClean="0">
                <a:solidFill>
                  <a:schemeClr val="tx1"/>
                </a:solidFill>
                <a:effectLst/>
                <a:latin typeface="+mn-lt"/>
                <a:ea typeface="+mn-ea"/>
                <a:cs typeface="+mn-cs"/>
              </a:rPr>
              <a:t> puis </a:t>
            </a:r>
            <a:r>
              <a:rPr lang="fr-FR" sz="700" i="1" kern="1200" dirty="0" err="1" smtClean="0">
                <a:solidFill>
                  <a:schemeClr val="tx1"/>
                </a:solidFill>
                <a:effectLst/>
                <a:latin typeface="+mn-lt"/>
                <a:ea typeface="+mn-ea"/>
                <a:cs typeface="+mn-cs"/>
              </a:rPr>
              <a:t>hospitalisée</a:t>
            </a:r>
            <a:r>
              <a:rPr lang="fr-FR" sz="700" i="1" kern="1200" dirty="0" smtClean="0">
                <a:solidFill>
                  <a:schemeClr val="tx1"/>
                </a:solidFill>
                <a:effectLst/>
                <a:latin typeface="+mn-lt"/>
                <a:ea typeface="+mn-ea"/>
                <a:cs typeface="+mn-cs"/>
              </a:rPr>
              <a:t> pendant plusieurs jours, sans rencontrer le chirurgien au cours de mon </a:t>
            </a:r>
            <a:r>
              <a:rPr lang="fr-FR" sz="700" i="1" kern="1200" dirty="0" err="1" smtClean="0">
                <a:solidFill>
                  <a:schemeClr val="tx1"/>
                </a:solidFill>
                <a:effectLst/>
                <a:latin typeface="+mn-lt"/>
                <a:ea typeface="+mn-ea"/>
                <a:cs typeface="+mn-cs"/>
              </a:rPr>
              <a:t>séjour</a:t>
            </a:r>
            <a:r>
              <a:rPr lang="fr-FR" sz="700" i="1" kern="1200" dirty="0" smtClean="0">
                <a:solidFill>
                  <a:schemeClr val="tx1"/>
                </a:solidFill>
                <a:effectLst/>
                <a:latin typeface="+mn-lt"/>
                <a:ea typeface="+mn-ea"/>
                <a:cs typeface="+mn-cs"/>
              </a:rPr>
              <a:t>. L’</a:t>
            </a:r>
            <a:r>
              <a:rPr lang="fr-FR" sz="700" i="1" kern="1200" dirty="0" err="1" smtClean="0">
                <a:solidFill>
                  <a:schemeClr val="tx1"/>
                </a:solidFill>
                <a:effectLst/>
                <a:latin typeface="+mn-lt"/>
                <a:ea typeface="+mn-ea"/>
                <a:cs typeface="+mn-cs"/>
              </a:rPr>
              <a:t>infirmière</a:t>
            </a:r>
            <a:r>
              <a:rPr lang="fr-FR" sz="700" i="1" kern="1200" dirty="0" smtClean="0">
                <a:solidFill>
                  <a:schemeClr val="tx1"/>
                </a:solidFill>
                <a:effectLst/>
                <a:latin typeface="+mn-lt"/>
                <a:ea typeface="+mn-ea"/>
                <a:cs typeface="+mn-cs"/>
              </a:rPr>
              <a:t> n’</a:t>
            </a:r>
            <a:r>
              <a:rPr lang="fr-FR" sz="700" i="1" kern="1200" dirty="0" err="1" smtClean="0">
                <a:solidFill>
                  <a:schemeClr val="tx1"/>
                </a:solidFill>
                <a:effectLst/>
                <a:latin typeface="+mn-lt"/>
                <a:ea typeface="+mn-ea"/>
                <a:cs typeface="+mn-cs"/>
              </a:rPr>
              <a:t>était</a:t>
            </a:r>
            <a:r>
              <a:rPr lang="fr-FR" sz="700" i="1" kern="1200" dirty="0" smtClean="0">
                <a:solidFill>
                  <a:schemeClr val="tx1"/>
                </a:solidFill>
                <a:effectLst/>
                <a:latin typeface="+mn-lt"/>
                <a:ea typeface="+mn-ea"/>
                <a:cs typeface="+mn-cs"/>
              </a:rPr>
              <a:t> pas </a:t>
            </a:r>
            <a:r>
              <a:rPr lang="fr-FR" sz="700" i="1" kern="1200" dirty="0" err="1" smtClean="0">
                <a:solidFill>
                  <a:schemeClr val="tx1"/>
                </a:solidFill>
                <a:effectLst/>
                <a:latin typeface="+mn-lt"/>
                <a:ea typeface="+mn-ea"/>
                <a:cs typeface="+mn-cs"/>
              </a:rPr>
              <a:t>informée</a:t>
            </a:r>
            <a:r>
              <a:rPr lang="fr-FR" sz="700" i="1" kern="1200" dirty="0" smtClean="0">
                <a:solidFill>
                  <a:schemeClr val="tx1"/>
                </a:solidFill>
                <a:effectLst/>
                <a:latin typeface="+mn-lt"/>
                <a:ea typeface="+mn-ea"/>
                <a:cs typeface="+mn-cs"/>
              </a:rPr>
              <a:t> de mon dossier et ne pouvait pas me dire si un </a:t>
            </a:r>
            <a:r>
              <a:rPr lang="fr-FR" sz="700" i="1" kern="1200" dirty="0" err="1" smtClean="0">
                <a:solidFill>
                  <a:schemeClr val="tx1"/>
                </a:solidFill>
                <a:effectLst/>
                <a:latin typeface="+mn-lt"/>
                <a:ea typeface="+mn-ea"/>
                <a:cs typeface="+mn-cs"/>
              </a:rPr>
              <a:t>problème</a:t>
            </a:r>
            <a:r>
              <a:rPr lang="fr-FR" sz="700" i="1" kern="1200" dirty="0" smtClean="0">
                <a:solidFill>
                  <a:schemeClr val="tx1"/>
                </a:solidFill>
                <a:effectLst/>
                <a:latin typeface="+mn-lt"/>
                <a:ea typeface="+mn-ea"/>
                <a:cs typeface="+mn-cs"/>
              </a:rPr>
              <a:t> avait </a:t>
            </a:r>
            <a:r>
              <a:rPr lang="fr-FR" sz="700" i="1" kern="1200" dirty="0" err="1" smtClean="0">
                <a:solidFill>
                  <a:schemeClr val="tx1"/>
                </a:solidFill>
                <a:effectLst/>
                <a:latin typeface="+mn-lt"/>
                <a:ea typeface="+mn-ea"/>
                <a:cs typeface="+mn-cs"/>
              </a:rPr>
              <a:t>éte</a:t>
            </a:r>
            <a:r>
              <a:rPr lang="fr-FR" sz="700" i="1" kern="1200" dirty="0" smtClean="0">
                <a:solidFill>
                  <a:schemeClr val="tx1"/>
                </a:solidFill>
                <a:effectLst/>
                <a:latin typeface="+mn-lt"/>
                <a:ea typeface="+mn-ea"/>
                <a:cs typeface="+mn-cs"/>
              </a:rPr>
              <a:t>́ </a:t>
            </a:r>
            <a:r>
              <a:rPr lang="fr-FR" sz="700" i="1" kern="1200" dirty="0" err="1" smtClean="0">
                <a:solidFill>
                  <a:schemeClr val="tx1"/>
                </a:solidFill>
                <a:effectLst/>
                <a:latin typeface="+mn-lt"/>
                <a:ea typeface="+mn-ea"/>
                <a:cs typeface="+mn-cs"/>
              </a:rPr>
              <a:t>détecte</a:t>
            </a:r>
            <a:r>
              <a:rPr lang="fr-FR" sz="700" i="1" kern="1200" dirty="0" smtClean="0">
                <a:solidFill>
                  <a:schemeClr val="tx1"/>
                </a:solidFill>
                <a:effectLst/>
                <a:latin typeface="+mn-lt"/>
                <a:ea typeface="+mn-ea"/>
                <a:cs typeface="+mn-cs"/>
              </a:rPr>
              <a:t>́. On m’a seulement demandé d’aller voir mon </a:t>
            </a:r>
            <a:r>
              <a:rPr lang="fr-FR" sz="700" i="1" kern="1200" dirty="0" err="1" smtClean="0">
                <a:solidFill>
                  <a:schemeClr val="tx1"/>
                </a:solidFill>
                <a:effectLst/>
                <a:latin typeface="+mn-lt"/>
                <a:ea typeface="+mn-ea"/>
                <a:cs typeface="+mn-cs"/>
              </a:rPr>
              <a:t>médecin</a:t>
            </a:r>
            <a:r>
              <a:rPr lang="fr-FR" sz="700" i="1" kern="1200" dirty="0" smtClean="0">
                <a:solidFill>
                  <a:schemeClr val="tx1"/>
                </a:solidFill>
                <a:effectLst/>
                <a:latin typeface="+mn-lt"/>
                <a:ea typeface="+mn-ea"/>
                <a:cs typeface="+mn-cs"/>
              </a:rPr>
              <a:t> traitant, dix jours plus tard, pour retirer les fils. </a:t>
            </a:r>
            <a:r>
              <a:rPr lang="fr-FR" sz="700" i="1" kern="1200" dirty="0" err="1" smtClean="0">
                <a:solidFill>
                  <a:schemeClr val="tx1"/>
                </a:solidFill>
                <a:effectLst/>
                <a:latin typeface="+mn-lt"/>
                <a:ea typeface="+mn-ea"/>
                <a:cs typeface="+mn-cs"/>
              </a:rPr>
              <a:t>Après</a:t>
            </a:r>
            <a:r>
              <a:rPr lang="fr-FR" sz="700" i="1" kern="1200" dirty="0" smtClean="0">
                <a:solidFill>
                  <a:schemeClr val="tx1"/>
                </a:solidFill>
                <a:effectLst/>
                <a:latin typeface="+mn-lt"/>
                <a:ea typeface="+mn-ea"/>
                <a:cs typeface="+mn-cs"/>
              </a:rPr>
              <a:t> ce </a:t>
            </a:r>
            <a:r>
              <a:rPr lang="fr-FR" sz="700" i="1" kern="1200" dirty="0" err="1" smtClean="0">
                <a:solidFill>
                  <a:schemeClr val="tx1"/>
                </a:solidFill>
                <a:effectLst/>
                <a:latin typeface="+mn-lt"/>
                <a:ea typeface="+mn-ea"/>
                <a:cs typeface="+mn-cs"/>
              </a:rPr>
              <a:t>délai</a:t>
            </a:r>
            <a:r>
              <a:rPr lang="fr-FR" sz="700" i="1" kern="1200" dirty="0" smtClean="0">
                <a:solidFill>
                  <a:schemeClr val="tx1"/>
                </a:solidFill>
                <a:effectLst/>
                <a:latin typeface="+mn-lt"/>
                <a:ea typeface="+mn-ea"/>
                <a:cs typeface="+mn-cs"/>
              </a:rPr>
              <a:t>, je me suis rendue en toute confiance chez mon </a:t>
            </a:r>
            <a:r>
              <a:rPr lang="fr-FR" sz="700" i="1" kern="1200" dirty="0" err="1" smtClean="0">
                <a:solidFill>
                  <a:schemeClr val="tx1"/>
                </a:solidFill>
                <a:effectLst/>
                <a:latin typeface="+mn-lt"/>
                <a:ea typeface="+mn-ea"/>
                <a:cs typeface="+mn-cs"/>
              </a:rPr>
              <a:t>médecin</a:t>
            </a:r>
            <a:r>
              <a:rPr lang="fr-FR" sz="700" i="1" kern="1200" dirty="0" smtClean="0">
                <a:solidFill>
                  <a:schemeClr val="tx1"/>
                </a:solidFill>
                <a:effectLst/>
                <a:latin typeface="+mn-lt"/>
                <a:ea typeface="+mn-ea"/>
                <a:cs typeface="+mn-cs"/>
              </a:rPr>
              <a:t> de famille qui a </a:t>
            </a:r>
            <a:r>
              <a:rPr lang="fr-FR" sz="700" i="1" kern="1200" dirty="0" err="1" smtClean="0">
                <a:solidFill>
                  <a:schemeClr val="tx1"/>
                </a:solidFill>
                <a:effectLst/>
                <a:latin typeface="+mn-lt"/>
                <a:ea typeface="+mn-ea"/>
                <a:cs typeface="+mn-cs"/>
              </a:rPr>
              <a:t>éte</a:t>
            </a:r>
            <a:r>
              <a:rPr lang="fr-FR" sz="700" i="1" kern="1200" dirty="0" smtClean="0">
                <a:solidFill>
                  <a:schemeClr val="tx1"/>
                </a:solidFill>
                <a:effectLst/>
                <a:latin typeface="+mn-lt"/>
                <a:ea typeface="+mn-ea"/>
                <a:cs typeface="+mn-cs"/>
              </a:rPr>
              <a:t>́ </a:t>
            </a:r>
            <a:r>
              <a:rPr lang="fr-FR" sz="700" i="1" kern="1200" dirty="0" err="1" smtClean="0">
                <a:solidFill>
                  <a:schemeClr val="tx1"/>
                </a:solidFill>
                <a:effectLst/>
                <a:latin typeface="+mn-lt"/>
                <a:ea typeface="+mn-ea"/>
                <a:cs typeface="+mn-cs"/>
              </a:rPr>
              <a:t>profondément</a:t>
            </a:r>
            <a:r>
              <a:rPr lang="fr-FR" sz="700" i="1" kern="1200" dirty="0" smtClean="0">
                <a:solidFill>
                  <a:schemeClr val="tx1"/>
                </a:solidFill>
                <a:effectLst/>
                <a:latin typeface="+mn-lt"/>
                <a:ea typeface="+mn-ea"/>
                <a:cs typeface="+mn-cs"/>
              </a:rPr>
              <a:t> choqué lors de la </a:t>
            </a:r>
            <a:r>
              <a:rPr lang="fr-FR" sz="700" i="1" kern="1200" dirty="0" err="1" smtClean="0">
                <a:solidFill>
                  <a:schemeClr val="tx1"/>
                </a:solidFill>
                <a:effectLst/>
                <a:latin typeface="+mn-lt"/>
                <a:ea typeface="+mn-ea"/>
                <a:cs typeface="+mn-cs"/>
              </a:rPr>
              <a:t>découverte</a:t>
            </a:r>
            <a:r>
              <a:rPr lang="fr-FR" sz="700" i="1" kern="1200" dirty="0" smtClean="0">
                <a:solidFill>
                  <a:schemeClr val="tx1"/>
                </a:solidFill>
                <a:effectLst/>
                <a:latin typeface="+mn-lt"/>
                <a:ea typeface="+mn-ea"/>
                <a:cs typeface="+mn-cs"/>
              </a:rPr>
              <a:t> de la nouvelle par courrier. C’est lui qui m’a expliqué que l’on m’avait retiré les ovaires pour m’</a:t>
            </a:r>
            <a:r>
              <a:rPr lang="fr-FR" sz="700" i="1" kern="1200" dirty="0" err="1" smtClean="0">
                <a:solidFill>
                  <a:schemeClr val="tx1"/>
                </a:solidFill>
                <a:effectLst/>
                <a:latin typeface="+mn-lt"/>
                <a:ea typeface="+mn-ea"/>
                <a:cs typeface="+mn-cs"/>
              </a:rPr>
              <a:t>éviter</a:t>
            </a:r>
            <a:r>
              <a:rPr lang="fr-FR" sz="700" i="1" kern="1200" dirty="0" smtClean="0">
                <a:solidFill>
                  <a:schemeClr val="tx1"/>
                </a:solidFill>
                <a:effectLst/>
                <a:latin typeface="+mn-lt"/>
                <a:ea typeface="+mn-ea"/>
                <a:cs typeface="+mn-cs"/>
              </a:rPr>
              <a:t> un cancer. Lors de cette consultation, j’</a:t>
            </a:r>
            <a:r>
              <a:rPr lang="fr-FR" sz="700" i="1" kern="1200" dirty="0" err="1" smtClean="0">
                <a:solidFill>
                  <a:schemeClr val="tx1"/>
                </a:solidFill>
                <a:effectLst/>
                <a:latin typeface="+mn-lt"/>
                <a:ea typeface="+mn-ea"/>
                <a:cs typeface="+mn-cs"/>
              </a:rPr>
              <a:t>étais</a:t>
            </a:r>
            <a:r>
              <a:rPr lang="fr-FR" sz="700" i="1" kern="1200" dirty="0" smtClean="0">
                <a:solidFill>
                  <a:schemeClr val="tx1"/>
                </a:solidFill>
                <a:effectLst/>
                <a:latin typeface="+mn-lt"/>
                <a:ea typeface="+mn-ea"/>
                <a:cs typeface="+mn-cs"/>
              </a:rPr>
              <a:t> dans un tel </a:t>
            </a:r>
            <a:r>
              <a:rPr lang="fr-FR" sz="700" i="1" kern="1200" dirty="0" err="1" smtClean="0">
                <a:solidFill>
                  <a:schemeClr val="tx1"/>
                </a:solidFill>
                <a:effectLst/>
                <a:latin typeface="+mn-lt"/>
                <a:ea typeface="+mn-ea"/>
                <a:cs typeface="+mn-cs"/>
              </a:rPr>
              <a:t>état</a:t>
            </a:r>
            <a:r>
              <a:rPr lang="fr-FR" sz="700" i="1" kern="1200" dirty="0" smtClean="0">
                <a:solidFill>
                  <a:schemeClr val="tx1"/>
                </a:solidFill>
                <a:effectLst/>
                <a:latin typeface="+mn-lt"/>
                <a:ea typeface="+mn-ea"/>
                <a:cs typeface="+mn-cs"/>
              </a:rPr>
              <a:t> de choc que je n’ai pas tout retenu de ses explications, mais quelques mots m’ont </a:t>
            </a:r>
            <a:r>
              <a:rPr lang="fr-FR" sz="700" i="1" kern="1200" dirty="0" err="1" smtClean="0">
                <a:solidFill>
                  <a:schemeClr val="tx1"/>
                </a:solidFill>
                <a:effectLst/>
                <a:latin typeface="+mn-lt"/>
                <a:ea typeface="+mn-ea"/>
                <a:cs typeface="+mn-cs"/>
              </a:rPr>
              <a:t>marquée</a:t>
            </a:r>
            <a:r>
              <a:rPr lang="fr-FR" sz="700" i="1" kern="1200" dirty="0" smtClean="0">
                <a:solidFill>
                  <a:schemeClr val="tx1"/>
                </a:solidFill>
                <a:effectLst/>
                <a:latin typeface="+mn-lt"/>
                <a:ea typeface="+mn-ea"/>
                <a:cs typeface="+mn-cs"/>
              </a:rPr>
              <a:t> comme “</a:t>
            </a:r>
            <a:r>
              <a:rPr lang="fr-FR" sz="700" i="1" kern="1200" dirty="0" err="1" smtClean="0">
                <a:solidFill>
                  <a:schemeClr val="tx1"/>
                </a:solidFill>
                <a:effectLst/>
                <a:latin typeface="+mn-lt"/>
                <a:ea typeface="+mn-ea"/>
                <a:cs typeface="+mn-cs"/>
              </a:rPr>
              <a:t>dysgénésie</a:t>
            </a:r>
            <a:r>
              <a:rPr lang="fr-FR" sz="700" i="1" kern="1200" dirty="0" smtClean="0">
                <a:solidFill>
                  <a:schemeClr val="tx1"/>
                </a:solidFill>
                <a:effectLst/>
                <a:latin typeface="+mn-lt"/>
                <a:ea typeface="+mn-ea"/>
                <a:cs typeface="+mn-cs"/>
              </a:rPr>
              <a:t> gonadique XY”, “pseudohermaphrodisme”, “rarissime”, “monstrueux”. Je suis sortie de cette consultation </a:t>
            </a:r>
            <a:r>
              <a:rPr lang="fr-FR" sz="700" i="1" kern="1200" dirty="0" err="1" smtClean="0">
                <a:solidFill>
                  <a:schemeClr val="tx1"/>
                </a:solidFill>
                <a:effectLst/>
                <a:latin typeface="+mn-lt"/>
                <a:ea typeface="+mn-ea"/>
                <a:cs typeface="+mn-cs"/>
              </a:rPr>
              <a:t>complètement</a:t>
            </a:r>
            <a:r>
              <a:rPr lang="fr-FR" sz="700" i="1" kern="1200" dirty="0" smtClean="0">
                <a:solidFill>
                  <a:schemeClr val="tx1"/>
                </a:solidFill>
                <a:effectLst/>
                <a:latin typeface="+mn-lt"/>
                <a:ea typeface="+mn-ea"/>
                <a:cs typeface="+mn-cs"/>
              </a:rPr>
              <a:t> </a:t>
            </a:r>
            <a:r>
              <a:rPr lang="fr-FR" sz="700" i="1" kern="1200" dirty="0" err="1" smtClean="0">
                <a:solidFill>
                  <a:schemeClr val="tx1"/>
                </a:solidFill>
                <a:effectLst/>
                <a:latin typeface="+mn-lt"/>
                <a:ea typeface="+mn-ea"/>
                <a:cs typeface="+mn-cs"/>
              </a:rPr>
              <a:t>anéantie</a:t>
            </a:r>
            <a:r>
              <a:rPr lang="fr-FR" sz="700" i="1" kern="1200" dirty="0" smtClean="0">
                <a:solidFill>
                  <a:schemeClr val="tx1"/>
                </a:solidFill>
                <a:effectLst/>
                <a:latin typeface="+mn-lt"/>
                <a:ea typeface="+mn-ea"/>
                <a:cs typeface="+mn-cs"/>
              </a:rPr>
              <a:t>, avec pour seule </a:t>
            </a:r>
            <a:r>
              <a:rPr lang="fr-FR" sz="700" i="1" kern="1200" dirty="0" err="1" smtClean="0">
                <a:solidFill>
                  <a:schemeClr val="tx1"/>
                </a:solidFill>
                <a:effectLst/>
                <a:latin typeface="+mn-lt"/>
                <a:ea typeface="+mn-ea"/>
                <a:cs typeface="+mn-cs"/>
              </a:rPr>
              <a:t>identite</a:t>
            </a:r>
            <a:r>
              <a:rPr lang="fr-FR" sz="700" i="1" kern="1200" dirty="0" smtClean="0">
                <a:solidFill>
                  <a:schemeClr val="tx1"/>
                </a:solidFill>
                <a:effectLst/>
                <a:latin typeface="+mn-lt"/>
                <a:ea typeface="+mn-ea"/>
                <a:cs typeface="+mn-cs"/>
              </a:rPr>
              <a:t>́ le fait que j’</a:t>
            </a:r>
            <a:r>
              <a:rPr lang="fr-FR" sz="700" i="1" kern="1200" dirty="0" err="1" smtClean="0">
                <a:solidFill>
                  <a:schemeClr val="tx1"/>
                </a:solidFill>
                <a:effectLst/>
                <a:latin typeface="+mn-lt"/>
                <a:ea typeface="+mn-ea"/>
                <a:cs typeface="+mn-cs"/>
              </a:rPr>
              <a:t>étais</a:t>
            </a:r>
            <a:r>
              <a:rPr lang="fr-FR" sz="700" i="1" kern="1200" dirty="0" smtClean="0">
                <a:solidFill>
                  <a:schemeClr val="tx1"/>
                </a:solidFill>
                <a:effectLst/>
                <a:latin typeface="+mn-lt"/>
                <a:ea typeface="+mn-ea"/>
                <a:cs typeface="+mn-cs"/>
              </a:rPr>
              <a:t> un monstre qui ne devait pas se </a:t>
            </a:r>
            <a:r>
              <a:rPr lang="fr-FR" sz="700" i="1" kern="1200" dirty="0" err="1" smtClean="0">
                <a:solidFill>
                  <a:schemeClr val="tx1"/>
                </a:solidFill>
                <a:effectLst/>
                <a:latin typeface="+mn-lt"/>
                <a:ea typeface="+mn-ea"/>
                <a:cs typeface="+mn-cs"/>
              </a:rPr>
              <a:t>révéler</a:t>
            </a:r>
            <a:r>
              <a:rPr lang="fr-FR" sz="700" i="1" kern="1200" dirty="0" smtClean="0">
                <a:solidFill>
                  <a:schemeClr val="tx1"/>
                </a:solidFill>
                <a:effectLst/>
                <a:latin typeface="+mn-lt"/>
                <a:ea typeface="+mn-ea"/>
                <a:cs typeface="+mn-cs"/>
              </a:rPr>
              <a:t> aux autres. Je suis </a:t>
            </a:r>
            <a:r>
              <a:rPr lang="fr-FR" sz="700" i="1" kern="1200" dirty="0" err="1" smtClean="0">
                <a:solidFill>
                  <a:schemeClr val="tx1"/>
                </a:solidFill>
                <a:effectLst/>
                <a:latin typeface="+mn-lt"/>
                <a:ea typeface="+mn-ea"/>
                <a:cs typeface="+mn-cs"/>
              </a:rPr>
              <a:t>entrée</a:t>
            </a:r>
            <a:r>
              <a:rPr lang="fr-FR" sz="700" i="1" kern="1200" dirty="0" smtClean="0">
                <a:solidFill>
                  <a:schemeClr val="tx1"/>
                </a:solidFill>
                <a:effectLst/>
                <a:latin typeface="+mn-lt"/>
                <a:ea typeface="+mn-ea"/>
                <a:cs typeface="+mn-cs"/>
              </a:rPr>
              <a:t> dans la vie adulte sous cette </a:t>
            </a:r>
            <a:r>
              <a:rPr lang="fr-FR" sz="700" i="1" kern="1200" dirty="0" err="1" smtClean="0">
                <a:solidFill>
                  <a:schemeClr val="tx1"/>
                </a:solidFill>
                <a:effectLst/>
                <a:latin typeface="+mn-lt"/>
                <a:ea typeface="+mn-ea"/>
                <a:cs typeface="+mn-cs"/>
              </a:rPr>
              <a:t>identite</a:t>
            </a:r>
            <a:r>
              <a:rPr lang="fr-FR" sz="700" i="1" kern="1200" dirty="0" smtClean="0">
                <a:solidFill>
                  <a:schemeClr val="tx1"/>
                </a:solidFill>
                <a:effectLst/>
                <a:latin typeface="+mn-lt"/>
                <a:ea typeface="+mn-ea"/>
                <a:cs typeface="+mn-cs"/>
              </a:rPr>
              <a:t>́. </a:t>
            </a:r>
            <a:r>
              <a:rPr lang="fr-FR" sz="700" i="0" kern="1200" dirty="0" smtClean="0">
                <a:solidFill>
                  <a:schemeClr val="tx1"/>
                </a:solidFill>
                <a:effectLst/>
                <a:latin typeface="+mn-lt"/>
                <a:ea typeface="+mn-ea"/>
                <a:cs typeface="+mn-cs"/>
              </a:rPr>
              <a:t>»</a:t>
            </a:r>
            <a:r>
              <a:rPr lang="fr-FR" i="0" dirty="0" smtClean="0">
                <a:effectLst/>
              </a:rPr>
              <a:t> </a:t>
            </a:r>
            <a:endParaRPr lang="en-US" i="0"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14</a:t>
            </a:fld>
            <a:endParaRPr lang="en-US"/>
          </a:p>
        </p:txBody>
      </p:sp>
    </p:spTree>
    <p:extLst>
      <p:ext uri="{BB962C8B-B14F-4D97-AF65-F5344CB8AC3E}">
        <p14:creationId xmlns:p14="http://schemas.microsoft.com/office/powerpoint/2010/main" val="1382031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r>
              <a:rPr lang="en-US" dirty="0" smtClean="0"/>
              <a:t>NB : P. Lewis, </a:t>
            </a:r>
            <a:r>
              <a:rPr lang="en-US" i="0" dirty="0" smtClean="0"/>
              <a:t>“The Lawfulness of Gender Reassignment</a:t>
            </a:r>
            <a:r>
              <a:rPr lang="en-US" i="0" baseline="0" dirty="0" smtClean="0"/>
              <a:t> Surgery”, </a:t>
            </a:r>
            <a:r>
              <a:rPr lang="en-US" i="1" baseline="0" dirty="0" smtClean="0"/>
              <a:t>American Journal of Legal History</a:t>
            </a:r>
            <a:r>
              <a:rPr lang="en-US" i="0" baseline="0" dirty="0" smtClean="0"/>
              <a:t>,2018, 58, 56-86</a:t>
            </a:r>
            <a:endParaRPr lang="en-US" dirty="0" smtClean="0"/>
          </a:p>
          <a:p>
            <a:endParaRPr lang="en-US" dirty="0" smtClean="0"/>
          </a:p>
          <a:p>
            <a:r>
              <a:rPr lang="en-US" dirty="0" err="1" smtClean="0"/>
              <a:t>Pathologisation</a:t>
            </a:r>
            <a:r>
              <a:rPr lang="en-US" baseline="0" dirty="0" smtClean="0"/>
              <a:t> </a:t>
            </a:r>
            <a:r>
              <a:rPr lang="en-US" baseline="0" dirty="0" err="1" smtClean="0"/>
              <a:t>plutôt</a:t>
            </a:r>
            <a:r>
              <a:rPr lang="en-US" baseline="0" dirty="0" smtClean="0"/>
              <a:t> </a:t>
            </a:r>
            <a:r>
              <a:rPr lang="en-US" baseline="0" dirty="0" err="1" smtClean="0"/>
              <a:t>que</a:t>
            </a:r>
            <a:r>
              <a:rPr lang="en-US" baseline="0" dirty="0" smtClean="0"/>
              <a:t> </a:t>
            </a:r>
            <a:r>
              <a:rPr lang="en-US" baseline="0" dirty="0" err="1" smtClean="0"/>
              <a:t>médiation</a:t>
            </a:r>
            <a:r>
              <a:rPr lang="en-US" baseline="0" dirty="0" smtClean="0"/>
              <a:t> : “La première chose </a:t>
            </a:r>
            <a:r>
              <a:rPr lang="en-US" baseline="0" dirty="0" err="1" smtClean="0"/>
              <a:t>qu’ils</a:t>
            </a:r>
            <a:r>
              <a:rPr lang="en-US" baseline="0" dirty="0" smtClean="0"/>
              <a:t> </a:t>
            </a:r>
            <a:r>
              <a:rPr lang="en-US" baseline="0" dirty="0" err="1" smtClean="0"/>
              <a:t>ont</a:t>
            </a:r>
            <a:r>
              <a:rPr lang="en-US" baseline="0" dirty="0" smtClean="0"/>
              <a:t> </a:t>
            </a:r>
            <a:r>
              <a:rPr lang="en-US" baseline="0" dirty="0" err="1" smtClean="0"/>
              <a:t>faite</a:t>
            </a:r>
            <a:r>
              <a:rPr lang="en-US" baseline="0" dirty="0" smtClean="0"/>
              <a:t> </a:t>
            </a:r>
            <a:r>
              <a:rPr lang="en-US" baseline="0" dirty="0" err="1" smtClean="0"/>
              <a:t>était</a:t>
            </a:r>
            <a:r>
              <a:rPr lang="en-US" baseline="0" dirty="0" smtClean="0"/>
              <a:t> de nous </a:t>
            </a:r>
            <a:r>
              <a:rPr lang="en-US" baseline="0" dirty="0" err="1" smtClean="0"/>
              <a:t>diviser</a:t>
            </a:r>
            <a:r>
              <a:rPr lang="en-US" baseline="0" dirty="0" smtClean="0"/>
              <a:t> </a:t>
            </a:r>
            <a:r>
              <a:rPr lang="en-US" baseline="0" dirty="0" err="1" smtClean="0"/>
              <a:t>garçon</a:t>
            </a:r>
            <a:r>
              <a:rPr lang="en-US" baseline="0" dirty="0" smtClean="0"/>
              <a:t>/</a:t>
            </a:r>
            <a:r>
              <a:rPr lang="en-US" baseline="0" dirty="0" err="1" smtClean="0"/>
              <a:t>fille</a:t>
            </a:r>
            <a:r>
              <a:rPr lang="en-US" baseline="0" dirty="0" smtClean="0"/>
              <a:t>. </a:t>
            </a:r>
            <a:r>
              <a:rPr lang="en-US" baseline="0" dirty="0" err="1" smtClean="0"/>
              <a:t>Fille</a:t>
            </a:r>
            <a:r>
              <a:rPr lang="en-US" baseline="0" dirty="0" smtClean="0"/>
              <a:t> par </a:t>
            </a:r>
            <a:r>
              <a:rPr lang="en-US" baseline="0" dirty="0" err="1" smtClean="0"/>
              <a:t>ici</a:t>
            </a:r>
            <a:r>
              <a:rPr lang="en-US" baseline="0" dirty="0" smtClean="0"/>
              <a:t>, </a:t>
            </a:r>
            <a:r>
              <a:rPr lang="en-US" baseline="0" dirty="0" err="1" smtClean="0"/>
              <a:t>garçon</a:t>
            </a:r>
            <a:r>
              <a:rPr lang="en-US" baseline="0" dirty="0" smtClean="0"/>
              <a:t> par </a:t>
            </a:r>
            <a:r>
              <a:rPr lang="en-US" baseline="0" dirty="0" err="1" smtClean="0"/>
              <a:t>là</a:t>
            </a:r>
            <a:r>
              <a:rPr lang="en-US" baseline="0" dirty="0" smtClean="0"/>
              <a:t>. Les </a:t>
            </a:r>
            <a:r>
              <a:rPr lang="en-US" baseline="0" dirty="0" err="1" smtClean="0"/>
              <a:t>filles</a:t>
            </a:r>
            <a:r>
              <a:rPr lang="en-US" baseline="0" dirty="0" smtClean="0"/>
              <a:t> portent les blouses. Les </a:t>
            </a:r>
            <a:r>
              <a:rPr lang="en-US" baseline="0" dirty="0" err="1" smtClean="0"/>
              <a:t>garçons</a:t>
            </a:r>
            <a:r>
              <a:rPr lang="en-US" baseline="0" dirty="0" smtClean="0"/>
              <a:t> portent les </a:t>
            </a:r>
            <a:r>
              <a:rPr lang="en-US" baseline="0" dirty="0" err="1" smtClean="0"/>
              <a:t>pantalons</a:t>
            </a:r>
            <a:r>
              <a:rPr lang="en-US" baseline="0" dirty="0" smtClean="0"/>
              <a:t>” paroles </a:t>
            </a:r>
            <a:r>
              <a:rPr lang="en-US" baseline="0" dirty="0" err="1" smtClean="0"/>
              <a:t>d’indigènes</a:t>
            </a:r>
            <a:r>
              <a:rPr lang="en-US" baseline="0" dirty="0" smtClean="0"/>
              <a:t> </a:t>
            </a:r>
            <a:r>
              <a:rPr lang="en-US" baseline="0" dirty="0" err="1" smtClean="0"/>
              <a:t>victimes</a:t>
            </a:r>
            <a:r>
              <a:rPr lang="en-US" baseline="0" dirty="0" smtClean="0"/>
              <a:t> de la </a:t>
            </a:r>
            <a:r>
              <a:rPr lang="en-US" baseline="0" dirty="0" err="1" smtClean="0"/>
              <a:t>colonisation</a:t>
            </a:r>
            <a:r>
              <a:rPr lang="en-US" baseline="0" dirty="0" smtClean="0"/>
              <a:t>, </a:t>
            </a:r>
            <a:r>
              <a:rPr lang="en-US" baseline="0" dirty="0" err="1" smtClean="0"/>
              <a:t>cité</a:t>
            </a:r>
            <a:r>
              <a:rPr lang="en-US" baseline="0" dirty="0" smtClean="0"/>
              <a:t> </a:t>
            </a:r>
            <a:r>
              <a:rPr lang="en-US" baseline="0" dirty="0" err="1" smtClean="0"/>
              <a:t>dans</a:t>
            </a:r>
            <a:r>
              <a:rPr lang="en-US" baseline="0" dirty="0" smtClean="0"/>
              <a:t> E. Coburn, “</a:t>
            </a:r>
            <a:r>
              <a:rPr lang="en-US" baseline="0" dirty="0" err="1" smtClean="0"/>
              <a:t>Défaire</a:t>
            </a:r>
            <a:r>
              <a:rPr lang="en-US" baseline="0" dirty="0" smtClean="0"/>
              <a:t> et </a:t>
            </a:r>
            <a:r>
              <a:rPr lang="en-US" baseline="0" dirty="0" err="1" smtClean="0"/>
              <a:t>refaire</a:t>
            </a:r>
            <a:r>
              <a:rPr lang="en-US" baseline="0" dirty="0" smtClean="0"/>
              <a:t> le </a:t>
            </a:r>
            <a:r>
              <a:rPr lang="en-US" baseline="0" dirty="0" err="1" smtClean="0"/>
              <a:t>sexe</a:t>
            </a:r>
            <a:r>
              <a:rPr lang="en-US" baseline="0" dirty="0" smtClean="0"/>
              <a:t>, le genre, la </a:t>
            </a:r>
            <a:r>
              <a:rPr lang="en-US" baseline="0" dirty="0" err="1" smtClean="0"/>
              <a:t>sexualité</a:t>
            </a:r>
            <a:r>
              <a:rPr lang="en-US" baseline="0" dirty="0" smtClean="0"/>
              <a:t>”, </a:t>
            </a:r>
            <a:r>
              <a:rPr lang="en-US" i="1" baseline="0" dirty="0" smtClean="0"/>
              <a:t>Socio</a:t>
            </a:r>
            <a:r>
              <a:rPr lang="en-US" i="0" baseline="0" dirty="0" smtClean="0"/>
              <a:t>, 2017)</a:t>
            </a:r>
            <a:endParaRPr lang="en-US" baseline="0" dirty="0" smtClean="0"/>
          </a:p>
          <a:p>
            <a:r>
              <a:rPr lang="en-US" baseline="0" dirty="0" smtClean="0"/>
              <a:t>“</a:t>
            </a:r>
            <a:r>
              <a:rPr lang="en-US" baseline="0" dirty="0" err="1" smtClean="0"/>
              <a:t>Dans</a:t>
            </a:r>
            <a:r>
              <a:rPr lang="en-US" baseline="0" dirty="0" smtClean="0"/>
              <a:t> la </a:t>
            </a:r>
            <a:r>
              <a:rPr lang="en-US" baseline="0" dirty="0" err="1" smtClean="0"/>
              <a:t>pratique</a:t>
            </a:r>
            <a:r>
              <a:rPr lang="en-US" baseline="0" dirty="0" smtClean="0"/>
              <a:t>, </a:t>
            </a:r>
            <a:r>
              <a:rPr lang="en-US" baseline="0" dirty="0" err="1" smtClean="0"/>
              <a:t>historiquement</a:t>
            </a:r>
            <a:r>
              <a:rPr lang="en-US" baseline="0" dirty="0" smtClean="0"/>
              <a:t> et </a:t>
            </a:r>
            <a:r>
              <a:rPr lang="en-US" baseline="0" dirty="0" err="1" smtClean="0"/>
              <a:t>souvent</a:t>
            </a:r>
            <a:r>
              <a:rPr lang="en-US" baseline="0" dirty="0" smtClean="0"/>
              <a:t> encore </a:t>
            </a:r>
            <a:r>
              <a:rPr lang="en-US" baseline="0" dirty="0" err="1" smtClean="0"/>
              <a:t>aujourd’hui</a:t>
            </a:r>
            <a:r>
              <a:rPr lang="en-US" baseline="0" dirty="0" smtClean="0"/>
              <a:t>, les </a:t>
            </a:r>
            <a:r>
              <a:rPr lang="en-US" baseline="0" dirty="0" err="1" smtClean="0"/>
              <a:t>différences</a:t>
            </a:r>
            <a:r>
              <a:rPr lang="en-US" baseline="0" dirty="0" smtClean="0"/>
              <a:t> entre les modes de vie </a:t>
            </a:r>
            <a:r>
              <a:rPr lang="en-US" baseline="0" dirty="0" err="1" smtClean="0"/>
              <a:t>dominatns</a:t>
            </a:r>
            <a:r>
              <a:rPr lang="en-US" baseline="0" dirty="0" smtClean="0"/>
              <a:t> des </a:t>
            </a:r>
            <a:r>
              <a:rPr lang="en-US" baseline="0" dirty="0" err="1" smtClean="0"/>
              <a:t>colonisés</a:t>
            </a:r>
            <a:r>
              <a:rPr lang="en-US" baseline="0" dirty="0" smtClean="0"/>
              <a:t> et </a:t>
            </a:r>
            <a:r>
              <a:rPr lang="en-US" baseline="0" dirty="0" err="1" smtClean="0"/>
              <a:t>ceux</a:t>
            </a:r>
            <a:r>
              <a:rPr lang="en-US" baseline="0" dirty="0" smtClean="0"/>
              <a:t> des </a:t>
            </a:r>
            <a:r>
              <a:rPr lang="en-US" baseline="0" dirty="0" err="1" smtClean="0"/>
              <a:t>colonisateurs</a:t>
            </a:r>
            <a:r>
              <a:rPr lang="en-US" baseline="0" dirty="0" smtClean="0"/>
              <a:t> </a:t>
            </a:r>
            <a:r>
              <a:rPr lang="en-US" baseline="0" dirty="0" err="1" smtClean="0"/>
              <a:t>sont</a:t>
            </a:r>
            <a:r>
              <a:rPr lang="en-US" baseline="0" dirty="0" smtClean="0"/>
              <a:t> </a:t>
            </a:r>
            <a:r>
              <a:rPr lang="en-US" baseline="0" dirty="0" err="1" smtClean="0"/>
              <a:t>interprétées</a:t>
            </a:r>
            <a:r>
              <a:rPr lang="en-US" baseline="0" dirty="0" smtClean="0"/>
              <a:t> </a:t>
            </a:r>
            <a:r>
              <a:rPr lang="en-US" baseline="0" dirty="0" err="1" smtClean="0"/>
              <a:t>comme</a:t>
            </a:r>
            <a:r>
              <a:rPr lang="en-US" baseline="0" dirty="0" smtClean="0"/>
              <a:t> la prevue </a:t>
            </a:r>
            <a:r>
              <a:rPr lang="en-US" baseline="0" dirty="0" err="1" smtClean="0"/>
              <a:t>d’une</a:t>
            </a:r>
            <a:r>
              <a:rPr lang="en-US" baseline="0" dirty="0" smtClean="0"/>
              <a:t> </a:t>
            </a:r>
            <a:r>
              <a:rPr lang="en-US" baseline="0" dirty="0" err="1" smtClean="0"/>
              <a:t>pathologie</a:t>
            </a:r>
            <a:r>
              <a:rPr lang="en-US" baseline="0" dirty="0" smtClean="0"/>
              <a:t> chez les </a:t>
            </a:r>
            <a:r>
              <a:rPr lang="en-US" baseline="0" dirty="0" err="1" smtClean="0"/>
              <a:t>peuples</a:t>
            </a:r>
            <a:r>
              <a:rPr lang="en-US" baseline="0" dirty="0" smtClean="0"/>
              <a:t> </a:t>
            </a:r>
            <a:r>
              <a:rPr lang="en-US" baseline="0" dirty="0" err="1" smtClean="0"/>
              <a:t>autochtones</a:t>
            </a:r>
            <a:r>
              <a:rPr lang="en-US" baseline="0" dirty="0" smtClean="0"/>
              <a:t>” (E. Coburn, </a:t>
            </a:r>
            <a:r>
              <a:rPr lang="en-US" baseline="0" dirty="0" err="1" smtClean="0"/>
              <a:t>préc</a:t>
            </a:r>
            <a:r>
              <a:rPr lang="en-US" baseline="0" dirty="0" smtClean="0"/>
              <a:t>.</a:t>
            </a:r>
            <a:r>
              <a:rPr lang="en-US" i="0" baseline="0" dirty="0" smtClean="0"/>
              <a:t>, </a:t>
            </a:r>
            <a:r>
              <a:rPr lang="en-US" i="0" baseline="0" dirty="0" smtClean="0"/>
              <a:t>p. 14</a:t>
            </a:r>
            <a:endParaRPr lang="en-US" baseline="0" dirty="0" smtClean="0"/>
          </a:p>
          <a:p>
            <a:endParaRPr lang="en-US" baseline="0" dirty="0" smtClean="0"/>
          </a:p>
          <a:p>
            <a:r>
              <a:rPr lang="en-US" baseline="0" dirty="0" smtClean="0"/>
              <a:t>PMSI : </a:t>
            </a:r>
          </a:p>
          <a:p>
            <a:pPr marL="171450" indent="-171450">
              <a:buFontTx/>
              <a:buChar char="-"/>
            </a:pPr>
            <a:r>
              <a:rPr lang="en-US" baseline="0" dirty="0" smtClean="0"/>
              <a:t>Art. L. 6113-7 du CSP </a:t>
            </a:r>
            <a:r>
              <a:rPr lang="en-US" baseline="0" dirty="0" err="1" smtClean="0"/>
              <a:t>disant</a:t>
            </a:r>
            <a:r>
              <a:rPr lang="en-US" baseline="0" dirty="0" smtClean="0"/>
              <a:t> </a:t>
            </a:r>
            <a:r>
              <a:rPr lang="en-US" baseline="0" dirty="0" err="1" smtClean="0"/>
              <a:t>que</a:t>
            </a:r>
            <a:r>
              <a:rPr lang="en-US" baseline="0" dirty="0" smtClean="0"/>
              <a:t> “Les </a:t>
            </a:r>
            <a:r>
              <a:rPr lang="en-US" baseline="0" dirty="0" err="1" smtClean="0"/>
              <a:t>établissements</a:t>
            </a:r>
            <a:r>
              <a:rPr lang="en-US" baseline="0" dirty="0" smtClean="0"/>
              <a:t> de santé, publics </a:t>
            </a:r>
            <a:r>
              <a:rPr lang="en-US" baseline="0" dirty="0" err="1" smtClean="0"/>
              <a:t>ou</a:t>
            </a:r>
            <a:r>
              <a:rPr lang="en-US" baseline="0" dirty="0" smtClean="0"/>
              <a:t> </a:t>
            </a:r>
            <a:r>
              <a:rPr lang="en-US" baseline="0" dirty="0" err="1" smtClean="0"/>
              <a:t>privés</a:t>
            </a:r>
            <a:r>
              <a:rPr lang="en-US" baseline="0" dirty="0" smtClean="0"/>
              <a:t>, </a:t>
            </a:r>
            <a:r>
              <a:rPr lang="en-US" baseline="0" dirty="0" err="1" smtClean="0"/>
              <a:t>procèdent</a:t>
            </a:r>
            <a:r>
              <a:rPr lang="en-US" baseline="0" dirty="0" smtClean="0"/>
              <a:t> </a:t>
            </a:r>
            <a:r>
              <a:rPr lang="en-US" baseline="0" dirty="0" err="1" smtClean="0"/>
              <a:t>à</a:t>
            </a:r>
            <a:r>
              <a:rPr lang="en-US" baseline="0" dirty="0" smtClean="0"/>
              <a:t> </a:t>
            </a:r>
            <a:r>
              <a:rPr lang="en-US" baseline="0" dirty="0" err="1" smtClean="0"/>
              <a:t>l’analyse</a:t>
            </a:r>
            <a:r>
              <a:rPr lang="en-US" baseline="0" dirty="0" smtClean="0"/>
              <a:t> de </a:t>
            </a:r>
            <a:r>
              <a:rPr lang="en-US" baseline="0" dirty="0" err="1" smtClean="0"/>
              <a:t>leur</a:t>
            </a:r>
            <a:r>
              <a:rPr lang="en-US" baseline="0" dirty="0" smtClean="0"/>
              <a:t> </a:t>
            </a:r>
            <a:r>
              <a:rPr lang="en-US" baseline="0" dirty="0" err="1" smtClean="0"/>
              <a:t>activité</a:t>
            </a:r>
            <a:r>
              <a:rPr lang="en-US" baseline="0" dirty="0" smtClean="0"/>
              <a:t>”.</a:t>
            </a:r>
          </a:p>
          <a:p>
            <a:pPr marL="171450" indent="-171450">
              <a:buFontTx/>
              <a:buChar char="-"/>
            </a:pPr>
            <a:r>
              <a:rPr lang="en-US" baseline="0" dirty="0" smtClean="0"/>
              <a:t>Art. R. 6113-2 : “</a:t>
            </a:r>
            <a:r>
              <a:rPr lang="en-US" sz="700" u="none" kern="1200" baseline="0" dirty="0" smtClean="0">
                <a:solidFill>
                  <a:schemeClr val="tx1"/>
                </a:solidFill>
                <a:latin typeface="+mn-lt"/>
                <a:ea typeface="+mn-ea"/>
                <a:cs typeface="+mn-cs"/>
              </a:rPr>
              <a:t>Des </a:t>
            </a:r>
            <a:r>
              <a:rPr lang="en-US" sz="700" u="none" kern="1200" baseline="0" dirty="0" err="1" smtClean="0">
                <a:solidFill>
                  <a:schemeClr val="tx1"/>
                </a:solidFill>
                <a:latin typeface="+mn-lt"/>
                <a:ea typeface="+mn-ea"/>
                <a:cs typeface="+mn-cs"/>
              </a:rPr>
              <a:t>arrêtés</a:t>
            </a:r>
            <a:r>
              <a:rPr lang="en-US" sz="700" u="none" kern="1200" baseline="0" dirty="0" smtClean="0">
                <a:solidFill>
                  <a:schemeClr val="tx1"/>
                </a:solidFill>
                <a:latin typeface="+mn-lt"/>
                <a:ea typeface="+mn-ea"/>
                <a:cs typeface="+mn-cs"/>
              </a:rPr>
              <a:t> des </a:t>
            </a:r>
            <a:r>
              <a:rPr lang="en-US" sz="700" u="none" kern="1200" baseline="0" dirty="0" err="1" smtClean="0">
                <a:solidFill>
                  <a:schemeClr val="tx1"/>
                </a:solidFill>
                <a:latin typeface="+mn-lt"/>
                <a:ea typeface="+mn-ea"/>
                <a:cs typeface="+mn-cs"/>
              </a:rPr>
              <a:t>ministres</a:t>
            </a:r>
            <a:r>
              <a:rPr lang="en-US" sz="700" u="none" kern="1200" baseline="0" dirty="0" smtClean="0">
                <a:solidFill>
                  <a:schemeClr val="tx1"/>
                </a:solidFill>
                <a:latin typeface="+mn-lt"/>
                <a:ea typeface="+mn-ea"/>
                <a:cs typeface="+mn-cs"/>
              </a:rPr>
              <a:t> chargés de la santé et de la </a:t>
            </a:r>
            <a:r>
              <a:rPr lang="en-US" sz="700" u="none" kern="1200" baseline="0" dirty="0" err="1" smtClean="0">
                <a:solidFill>
                  <a:schemeClr val="tx1"/>
                </a:solidFill>
                <a:latin typeface="+mn-lt"/>
                <a:ea typeface="+mn-ea"/>
                <a:cs typeface="+mn-cs"/>
              </a:rPr>
              <a:t>sécurité</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sociale</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déterminent</a:t>
            </a:r>
            <a:r>
              <a:rPr lang="en-US" sz="700" u="none" kern="1200" baseline="0" dirty="0" smtClean="0">
                <a:solidFill>
                  <a:schemeClr val="tx1"/>
                </a:solidFill>
                <a:latin typeface="+mn-lt"/>
                <a:ea typeface="+mn-ea"/>
                <a:cs typeface="+mn-cs"/>
              </a:rPr>
              <a:t> […] Les nomenclatures et classifications </a:t>
            </a:r>
            <a:r>
              <a:rPr lang="en-US" sz="700" u="none" kern="1200" baseline="0" dirty="0" err="1" smtClean="0">
                <a:solidFill>
                  <a:schemeClr val="tx1"/>
                </a:solidFill>
                <a:latin typeface="+mn-lt"/>
                <a:ea typeface="+mn-ea"/>
                <a:cs typeface="+mn-cs"/>
              </a:rPr>
              <a:t>à</a:t>
            </a:r>
            <a:r>
              <a:rPr lang="en-US" sz="700" u="none" kern="1200" baseline="0" dirty="0" smtClean="0">
                <a:solidFill>
                  <a:schemeClr val="tx1"/>
                </a:solidFill>
                <a:latin typeface="+mn-lt"/>
                <a:ea typeface="+mn-ea"/>
                <a:cs typeface="+mn-cs"/>
              </a:rPr>
              <a:t> adopter”</a:t>
            </a:r>
          </a:p>
          <a:p>
            <a:pPr marL="171450" indent="-171450">
              <a:buFontTx/>
              <a:buChar char="-"/>
            </a:pPr>
            <a:r>
              <a:rPr lang="en-US" sz="700" u="none" kern="1200" baseline="0" dirty="0" err="1" smtClean="0">
                <a:solidFill>
                  <a:schemeClr val="tx1"/>
                </a:solidFill>
                <a:latin typeface="+mn-lt"/>
                <a:ea typeface="+mn-ea"/>
                <a:cs typeface="+mn-cs"/>
              </a:rPr>
              <a:t>Arrêté</a:t>
            </a:r>
            <a:r>
              <a:rPr lang="en-US" sz="700" u="none" kern="1200" baseline="0" dirty="0" smtClean="0">
                <a:solidFill>
                  <a:schemeClr val="tx1"/>
                </a:solidFill>
                <a:latin typeface="+mn-lt"/>
                <a:ea typeface="+mn-ea"/>
                <a:cs typeface="+mn-cs"/>
              </a:rPr>
              <a:t> du 23 </a:t>
            </a:r>
            <a:r>
              <a:rPr lang="en-US" sz="700" u="none" kern="1200" baseline="0" dirty="0" err="1" smtClean="0">
                <a:solidFill>
                  <a:schemeClr val="tx1"/>
                </a:solidFill>
                <a:latin typeface="+mn-lt"/>
                <a:ea typeface="+mn-ea"/>
                <a:cs typeface="+mn-cs"/>
              </a:rPr>
              <a:t>décembre</a:t>
            </a:r>
            <a:r>
              <a:rPr lang="en-US" sz="700" u="none" kern="1200" baseline="0" dirty="0" smtClean="0">
                <a:solidFill>
                  <a:schemeClr val="tx1"/>
                </a:solidFill>
                <a:latin typeface="+mn-lt"/>
                <a:ea typeface="+mn-ea"/>
                <a:cs typeface="+mn-cs"/>
              </a:rPr>
              <a:t> 2016 </a:t>
            </a:r>
            <a:r>
              <a:rPr lang="en-US" sz="700" u="none" kern="1200" baseline="0" dirty="0" err="1" smtClean="0">
                <a:solidFill>
                  <a:schemeClr val="tx1"/>
                </a:solidFill>
                <a:latin typeface="+mn-lt"/>
                <a:ea typeface="+mn-ea"/>
                <a:cs typeface="+mn-cs"/>
              </a:rPr>
              <a:t>relatif</a:t>
            </a:r>
            <a:r>
              <a:rPr lang="en-US" sz="700" u="none" kern="1200" baseline="0" dirty="0" smtClean="0">
                <a:solidFill>
                  <a:schemeClr val="tx1"/>
                </a:solidFill>
                <a:latin typeface="+mn-lt"/>
                <a:ea typeface="+mn-ea"/>
                <a:cs typeface="+mn-cs"/>
              </a:rPr>
              <a:t> au </a:t>
            </a:r>
            <a:r>
              <a:rPr lang="en-US" sz="700" u="none" kern="1200" baseline="0" dirty="0" err="1" smtClean="0">
                <a:solidFill>
                  <a:schemeClr val="tx1"/>
                </a:solidFill>
                <a:latin typeface="+mn-lt"/>
                <a:ea typeface="+mn-ea"/>
                <a:cs typeface="+mn-cs"/>
              </a:rPr>
              <a:t>recueil</a:t>
            </a:r>
            <a:r>
              <a:rPr lang="en-US" sz="700" u="none" kern="1200" baseline="0" dirty="0" smtClean="0">
                <a:solidFill>
                  <a:schemeClr val="tx1"/>
                </a:solidFill>
                <a:latin typeface="+mn-lt"/>
                <a:ea typeface="+mn-ea"/>
                <a:cs typeface="+mn-cs"/>
              </a:rPr>
              <a:t> et au </a:t>
            </a:r>
            <a:r>
              <a:rPr lang="en-US" sz="700" u="none" kern="1200" baseline="0" dirty="0" err="1" smtClean="0">
                <a:solidFill>
                  <a:schemeClr val="tx1"/>
                </a:solidFill>
                <a:latin typeface="+mn-lt"/>
                <a:ea typeface="+mn-ea"/>
                <a:cs typeface="+mn-cs"/>
              </a:rPr>
              <a:t>traitement</a:t>
            </a:r>
            <a:r>
              <a:rPr lang="en-US" sz="700" u="none" kern="1200" baseline="0" dirty="0" smtClean="0">
                <a:solidFill>
                  <a:schemeClr val="tx1"/>
                </a:solidFill>
                <a:latin typeface="+mn-lt"/>
                <a:ea typeface="+mn-ea"/>
                <a:cs typeface="+mn-cs"/>
              </a:rPr>
              <a:t> des </a:t>
            </a:r>
            <a:r>
              <a:rPr lang="en-US" sz="700" u="none" kern="1200" baseline="0" dirty="0" err="1" smtClean="0">
                <a:solidFill>
                  <a:schemeClr val="tx1"/>
                </a:solidFill>
                <a:latin typeface="+mn-lt"/>
                <a:ea typeface="+mn-ea"/>
                <a:cs typeface="+mn-cs"/>
              </a:rPr>
              <a:t>données</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d'activité</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médicale</a:t>
            </a:r>
            <a:r>
              <a:rPr lang="en-US" sz="700" u="none" kern="1200" baseline="0" dirty="0" smtClean="0">
                <a:solidFill>
                  <a:schemeClr val="tx1"/>
                </a:solidFill>
                <a:latin typeface="+mn-lt"/>
                <a:ea typeface="+mn-ea"/>
                <a:cs typeface="+mn-cs"/>
              </a:rPr>
              <a:t> des </a:t>
            </a:r>
            <a:r>
              <a:rPr lang="en-US" sz="700" u="none" kern="1200" baseline="0" dirty="0" err="1" smtClean="0">
                <a:solidFill>
                  <a:schemeClr val="tx1"/>
                </a:solidFill>
                <a:latin typeface="+mn-lt"/>
                <a:ea typeface="+mn-ea"/>
                <a:cs typeface="+mn-cs"/>
              </a:rPr>
              <a:t>établissements</a:t>
            </a:r>
            <a:r>
              <a:rPr lang="en-US" sz="700" u="none" kern="1200" baseline="0" dirty="0" smtClean="0">
                <a:solidFill>
                  <a:schemeClr val="tx1"/>
                </a:solidFill>
                <a:latin typeface="+mn-lt"/>
                <a:ea typeface="+mn-ea"/>
                <a:cs typeface="+mn-cs"/>
              </a:rPr>
              <a:t> de santé publics </a:t>
            </a:r>
            <a:r>
              <a:rPr lang="en-US" sz="700" u="none" kern="1200" baseline="0" dirty="0" err="1" smtClean="0">
                <a:solidFill>
                  <a:schemeClr val="tx1"/>
                </a:solidFill>
                <a:latin typeface="+mn-lt"/>
                <a:ea typeface="+mn-ea"/>
                <a:cs typeface="+mn-cs"/>
              </a:rPr>
              <a:t>ou</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privés</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ayant</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une</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activité</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d'hospitalisation</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à</a:t>
            </a:r>
            <a:r>
              <a:rPr lang="en-US" sz="700" u="none" kern="1200" baseline="0" dirty="0" smtClean="0">
                <a:solidFill>
                  <a:schemeClr val="tx1"/>
                </a:solidFill>
                <a:latin typeface="+mn-lt"/>
                <a:ea typeface="+mn-ea"/>
                <a:cs typeface="+mn-cs"/>
              </a:rPr>
              <a:t> domicile et </a:t>
            </a:r>
            <a:r>
              <a:rPr lang="en-US" sz="700" u="none" kern="1200" baseline="0" dirty="0" err="1" smtClean="0">
                <a:solidFill>
                  <a:schemeClr val="tx1"/>
                </a:solidFill>
                <a:latin typeface="+mn-lt"/>
                <a:ea typeface="+mn-ea"/>
                <a:cs typeface="+mn-cs"/>
              </a:rPr>
              <a:t>à</a:t>
            </a:r>
            <a:r>
              <a:rPr lang="en-US" sz="700" u="none" kern="1200" baseline="0" dirty="0" smtClean="0">
                <a:solidFill>
                  <a:schemeClr val="tx1"/>
                </a:solidFill>
                <a:latin typeface="+mn-lt"/>
                <a:ea typeface="+mn-ea"/>
                <a:cs typeface="+mn-cs"/>
              </a:rPr>
              <a:t> la transmission </a:t>
            </a:r>
            <a:r>
              <a:rPr lang="en-US" sz="700" u="none" kern="1200" baseline="0" dirty="0" err="1" smtClean="0">
                <a:solidFill>
                  <a:schemeClr val="tx1"/>
                </a:solidFill>
                <a:latin typeface="+mn-lt"/>
                <a:ea typeface="+mn-ea"/>
                <a:cs typeface="+mn-cs"/>
              </a:rPr>
              <a:t>d'informations</a:t>
            </a:r>
            <a:r>
              <a:rPr lang="en-US" sz="700" u="none" kern="1200" baseline="0" dirty="0" smtClean="0">
                <a:solidFill>
                  <a:schemeClr val="tx1"/>
                </a:solidFill>
                <a:latin typeface="+mn-lt"/>
                <a:ea typeface="+mn-ea"/>
                <a:cs typeface="+mn-cs"/>
              </a:rPr>
              <a:t> issues de </a:t>
            </a:r>
            <a:r>
              <a:rPr lang="en-US" sz="700" u="none" kern="1200" baseline="0" dirty="0" err="1" smtClean="0">
                <a:solidFill>
                  <a:schemeClr val="tx1"/>
                </a:solidFill>
                <a:latin typeface="+mn-lt"/>
                <a:ea typeface="+mn-ea"/>
                <a:cs typeface="+mn-cs"/>
              </a:rPr>
              <a:t>ce</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traitement</a:t>
            </a:r>
            <a:endParaRPr lang="en-US" sz="700" u="none" kern="1200" baseline="0" dirty="0" smtClean="0">
              <a:solidFill>
                <a:schemeClr val="tx1"/>
              </a:solidFill>
              <a:latin typeface="+mn-lt"/>
              <a:ea typeface="+mn-ea"/>
              <a:cs typeface="+mn-cs"/>
            </a:endParaRPr>
          </a:p>
          <a:p>
            <a:pPr marL="406521" lvl="1" indent="-171450">
              <a:buFont typeface="Arial"/>
              <a:buChar char="•"/>
            </a:pPr>
            <a:r>
              <a:rPr lang="en-US" sz="700" u="none" kern="1200" baseline="0" dirty="0" smtClean="0">
                <a:solidFill>
                  <a:schemeClr val="tx1"/>
                </a:solidFill>
                <a:latin typeface="+mn-lt"/>
                <a:ea typeface="+mn-ea"/>
                <a:cs typeface="+mn-cs"/>
              </a:rPr>
              <a:t>Art. 1 : “I. - </a:t>
            </a:r>
            <a:r>
              <a:rPr lang="en-US" sz="700" u="none" kern="1200" baseline="0" dirty="0" err="1" smtClean="0">
                <a:solidFill>
                  <a:schemeClr val="tx1"/>
                </a:solidFill>
                <a:latin typeface="+mn-lt"/>
                <a:ea typeface="+mn-ea"/>
                <a:cs typeface="+mn-cs"/>
              </a:rPr>
              <a:t>Afin</a:t>
            </a:r>
            <a:r>
              <a:rPr lang="en-US" sz="700" u="none" kern="1200" baseline="0" dirty="0" smtClean="0">
                <a:solidFill>
                  <a:schemeClr val="tx1"/>
                </a:solidFill>
                <a:latin typeface="+mn-lt"/>
                <a:ea typeface="+mn-ea"/>
                <a:cs typeface="+mn-cs"/>
              </a:rPr>
              <a:t> de </a:t>
            </a:r>
            <a:r>
              <a:rPr lang="en-US" sz="700" u="none" kern="1200" baseline="0" dirty="0" err="1" smtClean="0">
                <a:solidFill>
                  <a:schemeClr val="tx1"/>
                </a:solidFill>
                <a:latin typeface="+mn-lt"/>
                <a:ea typeface="+mn-ea"/>
                <a:cs typeface="+mn-cs"/>
              </a:rPr>
              <a:t>procéder</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à</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l'analyse</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médico-économique</a:t>
            </a:r>
            <a:r>
              <a:rPr lang="en-US" sz="700" u="none" kern="1200" baseline="0" dirty="0" smtClean="0">
                <a:solidFill>
                  <a:schemeClr val="tx1"/>
                </a:solidFill>
                <a:latin typeface="+mn-lt"/>
                <a:ea typeface="+mn-ea"/>
                <a:cs typeface="+mn-cs"/>
              </a:rPr>
              <a:t> de </a:t>
            </a:r>
            <a:r>
              <a:rPr lang="en-US" sz="700" u="none" kern="1200" baseline="0" dirty="0" err="1" smtClean="0">
                <a:solidFill>
                  <a:schemeClr val="tx1"/>
                </a:solidFill>
                <a:latin typeface="+mn-lt"/>
                <a:ea typeface="+mn-ea"/>
                <a:cs typeface="+mn-cs"/>
              </a:rPr>
              <a:t>l'activité</a:t>
            </a:r>
            <a:r>
              <a:rPr lang="en-US" sz="700" u="none" kern="1200" baseline="0" dirty="0" smtClean="0">
                <a:solidFill>
                  <a:schemeClr val="tx1"/>
                </a:solidFill>
                <a:latin typeface="+mn-lt"/>
                <a:ea typeface="+mn-ea"/>
                <a:cs typeface="+mn-cs"/>
              </a:rPr>
              <a:t> de </a:t>
            </a:r>
            <a:r>
              <a:rPr lang="en-US" sz="700" u="none" kern="1200" baseline="0" dirty="0" err="1" smtClean="0">
                <a:solidFill>
                  <a:schemeClr val="tx1"/>
                </a:solidFill>
                <a:latin typeface="+mn-lt"/>
                <a:ea typeface="+mn-ea"/>
                <a:cs typeface="+mn-cs"/>
              </a:rPr>
              <a:t>soins</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réalisée</a:t>
            </a:r>
            <a:r>
              <a:rPr lang="en-US" sz="700" u="none" kern="1200" baseline="0" dirty="0" smtClean="0">
                <a:solidFill>
                  <a:schemeClr val="tx1"/>
                </a:solidFill>
                <a:latin typeface="+mn-lt"/>
                <a:ea typeface="+mn-ea"/>
                <a:cs typeface="+mn-cs"/>
              </a:rPr>
              <a:t> en </a:t>
            </a:r>
            <a:r>
              <a:rPr lang="en-US" sz="700" u="none" kern="1200" baseline="0" dirty="0" err="1" smtClean="0">
                <a:solidFill>
                  <a:schemeClr val="tx1"/>
                </a:solidFill>
                <a:latin typeface="+mn-lt"/>
                <a:ea typeface="+mn-ea"/>
                <a:cs typeface="+mn-cs"/>
              </a:rPr>
              <a:t>leur</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sein</a:t>
            </a:r>
            <a:r>
              <a:rPr lang="en-US" sz="700" u="none" kern="1200" baseline="0" dirty="0" smtClean="0">
                <a:solidFill>
                  <a:schemeClr val="tx1"/>
                </a:solidFill>
                <a:latin typeface="+mn-lt"/>
                <a:ea typeface="+mn-ea"/>
                <a:cs typeface="+mn-cs"/>
              </a:rPr>
              <a:t> et de </a:t>
            </a:r>
            <a:r>
              <a:rPr lang="en-US" sz="700" u="none" kern="1200" baseline="0" dirty="0" err="1" smtClean="0">
                <a:solidFill>
                  <a:schemeClr val="tx1"/>
                </a:solidFill>
                <a:latin typeface="+mn-lt"/>
                <a:ea typeface="+mn-ea"/>
                <a:cs typeface="+mn-cs"/>
              </a:rPr>
              <a:t>permettre</a:t>
            </a:r>
            <a:r>
              <a:rPr lang="en-US" sz="700" u="none" kern="1200" baseline="0" dirty="0" smtClean="0">
                <a:solidFill>
                  <a:schemeClr val="tx1"/>
                </a:solidFill>
                <a:latin typeface="+mn-lt"/>
                <a:ea typeface="+mn-ea"/>
                <a:cs typeface="+mn-cs"/>
              </a:rPr>
              <a:t> la </a:t>
            </a:r>
            <a:r>
              <a:rPr lang="en-US" sz="700" u="none" kern="1200" baseline="0" dirty="0" err="1" smtClean="0">
                <a:solidFill>
                  <a:schemeClr val="tx1"/>
                </a:solidFill>
                <a:latin typeface="+mn-lt"/>
                <a:ea typeface="+mn-ea"/>
                <a:cs typeface="+mn-cs"/>
              </a:rPr>
              <a:t>facturation</a:t>
            </a:r>
            <a:r>
              <a:rPr lang="en-US" sz="700" u="none" kern="1200" baseline="0" dirty="0" smtClean="0">
                <a:solidFill>
                  <a:schemeClr val="tx1"/>
                </a:solidFill>
                <a:latin typeface="+mn-lt"/>
                <a:ea typeface="+mn-ea"/>
                <a:cs typeface="+mn-cs"/>
              </a:rPr>
              <a:t> de </a:t>
            </a:r>
            <a:r>
              <a:rPr lang="en-US" sz="700" u="none" kern="1200" baseline="0" dirty="0" err="1" smtClean="0">
                <a:solidFill>
                  <a:schemeClr val="tx1"/>
                </a:solidFill>
                <a:latin typeface="+mn-lt"/>
                <a:ea typeface="+mn-ea"/>
                <a:cs typeface="+mn-cs"/>
              </a:rPr>
              <a:t>cette</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activité</a:t>
            </a:r>
            <a:r>
              <a:rPr lang="en-US" sz="700" u="none" kern="1200" baseline="0" dirty="0" smtClean="0">
                <a:solidFill>
                  <a:schemeClr val="tx1"/>
                </a:solidFill>
                <a:latin typeface="+mn-lt"/>
                <a:ea typeface="+mn-ea"/>
                <a:cs typeface="+mn-cs"/>
              </a:rPr>
              <a:t>, les </a:t>
            </a:r>
            <a:r>
              <a:rPr lang="en-US" sz="700" u="none" kern="1200" baseline="0" dirty="0" err="1" smtClean="0">
                <a:solidFill>
                  <a:schemeClr val="tx1"/>
                </a:solidFill>
                <a:latin typeface="+mn-lt"/>
                <a:ea typeface="+mn-ea"/>
                <a:cs typeface="+mn-cs"/>
              </a:rPr>
              <a:t>établissements</a:t>
            </a:r>
            <a:r>
              <a:rPr lang="en-US" sz="700" u="none" kern="1200" baseline="0" dirty="0" smtClean="0">
                <a:solidFill>
                  <a:schemeClr val="tx1"/>
                </a:solidFill>
                <a:latin typeface="+mn-lt"/>
                <a:ea typeface="+mn-ea"/>
                <a:cs typeface="+mn-cs"/>
              </a:rPr>
              <a:t> de santé, </a:t>
            </a:r>
            <a:r>
              <a:rPr lang="en-US" sz="700" u="none" kern="1200" baseline="0" dirty="0" err="1" smtClean="0">
                <a:solidFill>
                  <a:schemeClr val="tx1"/>
                </a:solidFill>
                <a:latin typeface="+mn-lt"/>
                <a:ea typeface="+mn-ea"/>
                <a:cs typeface="+mn-cs"/>
              </a:rPr>
              <a:t>mettent</a:t>
            </a:r>
            <a:r>
              <a:rPr lang="en-US" sz="700" u="none" kern="1200" baseline="0" dirty="0" smtClean="0">
                <a:solidFill>
                  <a:schemeClr val="tx1"/>
                </a:solidFill>
                <a:latin typeface="+mn-lt"/>
                <a:ea typeface="+mn-ea"/>
                <a:cs typeface="+mn-cs"/>
              </a:rPr>
              <a:t> en </a:t>
            </a:r>
            <a:r>
              <a:rPr lang="en-US" sz="700" u="none" kern="1200" baseline="0" dirty="0" err="1" smtClean="0">
                <a:solidFill>
                  <a:schemeClr val="tx1"/>
                </a:solidFill>
                <a:latin typeface="+mn-lt"/>
                <a:ea typeface="+mn-ea"/>
                <a:cs typeface="+mn-cs"/>
              </a:rPr>
              <a:t>œuvre</a:t>
            </a:r>
            <a:r>
              <a:rPr lang="en-US" sz="700" u="none" kern="1200" baseline="0" dirty="0" smtClean="0">
                <a:solidFill>
                  <a:schemeClr val="tx1"/>
                </a:solidFill>
                <a:latin typeface="+mn-lt"/>
                <a:ea typeface="+mn-ea"/>
                <a:cs typeface="+mn-cs"/>
              </a:rPr>
              <a:t>, pour </a:t>
            </a:r>
            <a:r>
              <a:rPr lang="en-US" sz="700" u="none" kern="1200" baseline="0" dirty="0" err="1" smtClean="0">
                <a:solidFill>
                  <a:schemeClr val="tx1"/>
                </a:solidFill>
                <a:latin typeface="+mn-lt"/>
                <a:ea typeface="+mn-ea"/>
                <a:cs typeface="+mn-cs"/>
              </a:rPr>
              <a:t>l'ensemble</a:t>
            </a:r>
            <a:r>
              <a:rPr lang="en-US" sz="700" u="none" kern="1200" baseline="0" dirty="0" smtClean="0">
                <a:solidFill>
                  <a:schemeClr val="tx1"/>
                </a:solidFill>
                <a:latin typeface="+mn-lt"/>
                <a:ea typeface="+mn-ea"/>
                <a:cs typeface="+mn-cs"/>
              </a:rPr>
              <a:t> des patients </a:t>
            </a:r>
            <a:r>
              <a:rPr lang="en-US" sz="700" u="none" kern="1200" baseline="0" dirty="0" err="1" smtClean="0">
                <a:solidFill>
                  <a:schemeClr val="tx1"/>
                </a:solidFill>
                <a:latin typeface="+mn-lt"/>
                <a:ea typeface="+mn-ea"/>
                <a:cs typeface="+mn-cs"/>
              </a:rPr>
              <a:t>admis</a:t>
            </a:r>
            <a:r>
              <a:rPr lang="en-US" sz="700" u="none" kern="1200" baseline="0" dirty="0" smtClean="0">
                <a:solidFill>
                  <a:schemeClr val="tx1"/>
                </a:solidFill>
                <a:latin typeface="+mn-lt"/>
                <a:ea typeface="+mn-ea"/>
                <a:cs typeface="+mn-cs"/>
              </a:rPr>
              <a:t> en </a:t>
            </a:r>
            <a:r>
              <a:rPr lang="en-US" sz="700" u="none" kern="1200" baseline="0" dirty="0" err="1" smtClean="0">
                <a:solidFill>
                  <a:schemeClr val="tx1"/>
                </a:solidFill>
                <a:latin typeface="+mn-lt"/>
                <a:ea typeface="+mn-ea"/>
                <a:cs typeface="+mn-cs"/>
              </a:rPr>
              <a:t>hospitalisation</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à</a:t>
            </a:r>
            <a:r>
              <a:rPr lang="en-US" sz="700" u="none" kern="1200" baseline="0" dirty="0" smtClean="0">
                <a:solidFill>
                  <a:schemeClr val="tx1"/>
                </a:solidFill>
                <a:latin typeface="+mn-lt"/>
                <a:ea typeface="+mn-ea"/>
                <a:cs typeface="+mn-cs"/>
              </a:rPr>
              <a:t> domicile, des </a:t>
            </a:r>
            <a:r>
              <a:rPr lang="en-US" sz="700" u="none" kern="1200" baseline="0" dirty="0" err="1" smtClean="0">
                <a:solidFill>
                  <a:schemeClr val="tx1"/>
                </a:solidFill>
                <a:latin typeface="+mn-lt"/>
                <a:ea typeface="+mn-ea"/>
                <a:cs typeface="+mn-cs"/>
              </a:rPr>
              <a:t>traitements</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automatisés</a:t>
            </a:r>
            <a:r>
              <a:rPr lang="en-US" sz="700" u="none" kern="1200" baseline="0" dirty="0" smtClean="0">
                <a:solidFill>
                  <a:schemeClr val="tx1"/>
                </a:solidFill>
                <a:latin typeface="+mn-lt"/>
                <a:ea typeface="+mn-ea"/>
                <a:cs typeface="+mn-cs"/>
              </a:rPr>
              <a:t> des </a:t>
            </a:r>
            <a:r>
              <a:rPr lang="en-US" sz="700" u="none" kern="1200" baseline="0" dirty="0" err="1" smtClean="0">
                <a:solidFill>
                  <a:schemeClr val="tx1"/>
                </a:solidFill>
                <a:latin typeface="+mn-lt"/>
                <a:ea typeface="+mn-ea"/>
                <a:cs typeface="+mn-cs"/>
              </a:rPr>
              <a:t>données</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médicales</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à</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caractère</a:t>
            </a:r>
            <a:r>
              <a:rPr lang="en-US" sz="700" u="none" kern="1200" baseline="0" dirty="0" smtClean="0">
                <a:solidFill>
                  <a:schemeClr val="tx1"/>
                </a:solidFill>
                <a:latin typeface="+mn-lt"/>
                <a:ea typeface="+mn-ea"/>
                <a:cs typeface="+mn-cs"/>
              </a:rPr>
              <a:t> personnel sous la </a:t>
            </a:r>
            <a:r>
              <a:rPr lang="en-US" sz="700" u="none" kern="1200" baseline="0" dirty="0" err="1" smtClean="0">
                <a:solidFill>
                  <a:schemeClr val="tx1"/>
                </a:solidFill>
                <a:latin typeface="+mn-lt"/>
                <a:ea typeface="+mn-ea"/>
                <a:cs typeface="+mn-cs"/>
              </a:rPr>
              <a:t>forme</a:t>
            </a:r>
            <a:r>
              <a:rPr lang="en-US" sz="700" u="none" kern="1200" baseline="0" dirty="0" smtClean="0">
                <a:solidFill>
                  <a:schemeClr val="tx1"/>
                </a:solidFill>
                <a:latin typeface="+mn-lt"/>
                <a:ea typeface="+mn-ea"/>
                <a:cs typeface="+mn-cs"/>
              </a:rPr>
              <a:t> de résumés par sous-</a:t>
            </a:r>
            <a:r>
              <a:rPr lang="en-US" sz="700" u="none" kern="1200" baseline="0" dirty="0" err="1" smtClean="0">
                <a:solidFill>
                  <a:schemeClr val="tx1"/>
                </a:solidFill>
                <a:latin typeface="+mn-lt"/>
                <a:ea typeface="+mn-ea"/>
                <a:cs typeface="+mn-cs"/>
              </a:rPr>
              <a:t>séquence</a:t>
            </a:r>
            <a:r>
              <a:rPr lang="en-US" sz="700" u="none" kern="1200" baseline="0" dirty="0" smtClean="0">
                <a:solidFill>
                  <a:schemeClr val="tx1"/>
                </a:solidFill>
                <a:latin typeface="+mn-lt"/>
                <a:ea typeface="+mn-ea"/>
                <a:cs typeface="+mn-cs"/>
              </a:rPr>
              <a:t> (RPSS)”</a:t>
            </a:r>
          </a:p>
          <a:p>
            <a:pPr marL="406521" lvl="1" indent="-171450">
              <a:buFont typeface="Arial"/>
              <a:buChar char="•"/>
            </a:pPr>
            <a:r>
              <a:rPr lang="en-US" sz="700" b="0" u="none" kern="1200" baseline="0" dirty="0" smtClean="0">
                <a:solidFill>
                  <a:schemeClr val="tx1"/>
                </a:solidFill>
                <a:latin typeface="+mn-lt"/>
                <a:ea typeface="+mn-ea"/>
                <a:cs typeface="+mn-cs"/>
              </a:rPr>
              <a:t>Art. 3 : “Les diagnostics </a:t>
            </a:r>
            <a:r>
              <a:rPr lang="en-US" sz="700" b="0" u="none" kern="1200" baseline="0" dirty="0" err="1" smtClean="0">
                <a:solidFill>
                  <a:schemeClr val="tx1"/>
                </a:solidFill>
                <a:latin typeface="+mn-lt"/>
                <a:ea typeface="+mn-ea"/>
                <a:cs typeface="+mn-cs"/>
              </a:rPr>
              <a:t>portés</a:t>
            </a:r>
            <a:r>
              <a:rPr lang="en-US" sz="700" b="0" u="none" kern="1200" baseline="0" dirty="0" smtClean="0">
                <a:solidFill>
                  <a:schemeClr val="tx1"/>
                </a:solidFill>
                <a:latin typeface="+mn-lt"/>
                <a:ea typeface="+mn-ea"/>
                <a:cs typeface="+mn-cs"/>
              </a:rPr>
              <a:t> </a:t>
            </a:r>
            <a:r>
              <a:rPr lang="en-US" sz="700" b="0" u="none" kern="1200" baseline="0" dirty="0" err="1" smtClean="0">
                <a:solidFill>
                  <a:schemeClr val="tx1"/>
                </a:solidFill>
                <a:latin typeface="+mn-lt"/>
                <a:ea typeface="+mn-ea"/>
                <a:cs typeface="+mn-cs"/>
              </a:rPr>
              <a:t>dans</a:t>
            </a:r>
            <a:r>
              <a:rPr lang="en-US" sz="700" b="0" u="none" kern="1200" baseline="0" dirty="0" smtClean="0">
                <a:solidFill>
                  <a:schemeClr val="tx1"/>
                </a:solidFill>
                <a:latin typeface="+mn-lt"/>
                <a:ea typeface="+mn-ea"/>
                <a:cs typeface="+mn-cs"/>
              </a:rPr>
              <a:t> les RPSS </a:t>
            </a:r>
            <a:r>
              <a:rPr lang="en-US" sz="700" b="0" u="none" kern="1200" baseline="0" dirty="0" err="1" smtClean="0">
                <a:solidFill>
                  <a:schemeClr val="tx1"/>
                </a:solidFill>
                <a:latin typeface="+mn-lt"/>
                <a:ea typeface="+mn-ea"/>
                <a:cs typeface="+mn-cs"/>
              </a:rPr>
              <a:t>sont</a:t>
            </a:r>
            <a:r>
              <a:rPr lang="en-US" sz="700" b="0" u="none" kern="1200" baseline="0" dirty="0" smtClean="0">
                <a:solidFill>
                  <a:schemeClr val="tx1"/>
                </a:solidFill>
                <a:latin typeface="+mn-lt"/>
                <a:ea typeface="+mn-ea"/>
                <a:cs typeface="+mn-cs"/>
              </a:rPr>
              <a:t> </a:t>
            </a:r>
            <a:r>
              <a:rPr lang="en-US" sz="700" b="0" u="none" kern="1200" baseline="0" dirty="0" err="1" smtClean="0">
                <a:solidFill>
                  <a:schemeClr val="tx1"/>
                </a:solidFill>
                <a:latin typeface="+mn-lt"/>
                <a:ea typeface="+mn-ea"/>
                <a:cs typeface="+mn-cs"/>
              </a:rPr>
              <a:t>codés</a:t>
            </a:r>
            <a:r>
              <a:rPr lang="en-US" sz="700" b="0" u="none" kern="1200" baseline="0" dirty="0" smtClean="0">
                <a:solidFill>
                  <a:schemeClr val="tx1"/>
                </a:solidFill>
                <a:latin typeface="+mn-lt"/>
                <a:ea typeface="+mn-ea"/>
                <a:cs typeface="+mn-cs"/>
              </a:rPr>
              <a:t> </a:t>
            </a:r>
            <a:r>
              <a:rPr lang="en-US" sz="700" b="0" u="none" kern="1200" baseline="0" dirty="0" err="1" smtClean="0">
                <a:solidFill>
                  <a:schemeClr val="tx1"/>
                </a:solidFill>
                <a:latin typeface="+mn-lt"/>
                <a:ea typeface="+mn-ea"/>
                <a:cs typeface="+mn-cs"/>
              </a:rPr>
              <a:t>selon</a:t>
            </a:r>
            <a:r>
              <a:rPr lang="en-US" sz="700" b="0" u="none" kern="1200" baseline="0" dirty="0" smtClean="0">
                <a:solidFill>
                  <a:schemeClr val="tx1"/>
                </a:solidFill>
                <a:latin typeface="+mn-lt"/>
                <a:ea typeface="+mn-ea"/>
                <a:cs typeface="+mn-cs"/>
              </a:rPr>
              <a:t> la plus </a:t>
            </a:r>
            <a:r>
              <a:rPr lang="en-US" sz="700" b="0" u="none" kern="1200" baseline="0" dirty="0" err="1" smtClean="0">
                <a:solidFill>
                  <a:schemeClr val="tx1"/>
                </a:solidFill>
                <a:latin typeface="+mn-lt"/>
                <a:ea typeface="+mn-ea"/>
                <a:cs typeface="+mn-cs"/>
              </a:rPr>
              <a:t>récente</a:t>
            </a:r>
            <a:r>
              <a:rPr lang="en-US" sz="700" b="0" u="none" kern="1200" baseline="0" dirty="0" smtClean="0">
                <a:solidFill>
                  <a:schemeClr val="tx1"/>
                </a:solidFill>
                <a:latin typeface="+mn-lt"/>
                <a:ea typeface="+mn-ea"/>
                <a:cs typeface="+mn-cs"/>
              </a:rPr>
              <a:t> </a:t>
            </a:r>
            <a:r>
              <a:rPr lang="en-US" sz="700" b="0" u="none" kern="1200" baseline="0" dirty="0" err="1" smtClean="0">
                <a:solidFill>
                  <a:schemeClr val="tx1"/>
                </a:solidFill>
                <a:latin typeface="+mn-lt"/>
                <a:ea typeface="+mn-ea"/>
                <a:cs typeface="+mn-cs"/>
              </a:rPr>
              <a:t>mise</a:t>
            </a:r>
            <a:r>
              <a:rPr lang="en-US" sz="700" b="0" u="none" kern="1200" baseline="0" dirty="0" smtClean="0">
                <a:solidFill>
                  <a:schemeClr val="tx1"/>
                </a:solidFill>
                <a:latin typeface="+mn-lt"/>
                <a:ea typeface="+mn-ea"/>
                <a:cs typeface="+mn-cs"/>
              </a:rPr>
              <a:t> </a:t>
            </a:r>
            <a:r>
              <a:rPr lang="en-US" sz="700" b="0" u="none" kern="1200" baseline="0" dirty="0" err="1" smtClean="0">
                <a:solidFill>
                  <a:schemeClr val="tx1"/>
                </a:solidFill>
                <a:latin typeface="+mn-lt"/>
                <a:ea typeface="+mn-ea"/>
                <a:cs typeface="+mn-cs"/>
              </a:rPr>
              <a:t>à</a:t>
            </a:r>
            <a:r>
              <a:rPr lang="en-US" sz="700" b="0" u="none" kern="1200" baseline="0" dirty="0" smtClean="0">
                <a:solidFill>
                  <a:schemeClr val="tx1"/>
                </a:solidFill>
                <a:latin typeface="+mn-lt"/>
                <a:ea typeface="+mn-ea"/>
                <a:cs typeface="+mn-cs"/>
              </a:rPr>
              <a:t> jour de la classification </a:t>
            </a:r>
            <a:r>
              <a:rPr lang="en-US" sz="700" b="0" u="none" kern="1200" baseline="0" dirty="0" err="1" smtClean="0">
                <a:solidFill>
                  <a:schemeClr val="tx1"/>
                </a:solidFill>
                <a:latin typeface="+mn-lt"/>
                <a:ea typeface="+mn-ea"/>
                <a:cs typeface="+mn-cs"/>
              </a:rPr>
              <a:t>diagnostique</a:t>
            </a:r>
            <a:r>
              <a:rPr lang="en-US" sz="700" b="0" u="none" kern="1200" baseline="0" dirty="0" smtClean="0">
                <a:solidFill>
                  <a:schemeClr val="tx1"/>
                </a:solidFill>
                <a:latin typeface="+mn-lt"/>
                <a:ea typeface="+mn-ea"/>
                <a:cs typeface="+mn-cs"/>
              </a:rPr>
              <a:t> figurant </a:t>
            </a:r>
            <a:r>
              <a:rPr lang="en-US" sz="700" b="0" u="none" kern="1200" baseline="0" dirty="0" err="1" smtClean="0">
                <a:solidFill>
                  <a:schemeClr val="tx1"/>
                </a:solidFill>
                <a:latin typeface="+mn-lt"/>
                <a:ea typeface="+mn-ea"/>
                <a:cs typeface="+mn-cs"/>
              </a:rPr>
              <a:t>à</a:t>
            </a:r>
            <a:r>
              <a:rPr lang="en-US" sz="700" b="0" u="none" kern="1200" baseline="0" dirty="0" smtClean="0">
                <a:solidFill>
                  <a:schemeClr val="tx1"/>
                </a:solidFill>
                <a:latin typeface="+mn-lt"/>
                <a:ea typeface="+mn-ea"/>
                <a:cs typeface="+mn-cs"/>
              </a:rPr>
              <a:t> </a:t>
            </a:r>
            <a:r>
              <a:rPr lang="en-US" sz="700" b="0" u="none" kern="1200" baseline="0" dirty="0" err="1" smtClean="0">
                <a:solidFill>
                  <a:schemeClr val="tx1"/>
                </a:solidFill>
                <a:latin typeface="+mn-lt"/>
                <a:ea typeface="+mn-ea"/>
                <a:cs typeface="+mn-cs"/>
              </a:rPr>
              <a:t>l'annexe</a:t>
            </a:r>
            <a:r>
              <a:rPr lang="en-US" sz="700" b="0" u="none" kern="1200" baseline="0" dirty="0" smtClean="0">
                <a:solidFill>
                  <a:schemeClr val="tx1"/>
                </a:solidFill>
                <a:latin typeface="+mn-lt"/>
                <a:ea typeface="+mn-ea"/>
                <a:cs typeface="+mn-cs"/>
              </a:rPr>
              <a:t> III du </a:t>
            </a:r>
            <a:r>
              <a:rPr lang="en-US" sz="700" b="0" u="none" kern="1200" baseline="0" dirty="0" err="1" smtClean="0">
                <a:solidFill>
                  <a:schemeClr val="tx1"/>
                </a:solidFill>
                <a:latin typeface="+mn-lt"/>
                <a:ea typeface="+mn-ea"/>
                <a:cs typeface="+mn-cs"/>
              </a:rPr>
              <a:t>présent</a:t>
            </a:r>
            <a:r>
              <a:rPr lang="en-US" sz="700" b="0" u="none" kern="1200" baseline="0" dirty="0" smtClean="0">
                <a:solidFill>
                  <a:schemeClr val="tx1"/>
                </a:solidFill>
                <a:latin typeface="+mn-lt"/>
                <a:ea typeface="+mn-ea"/>
                <a:cs typeface="+mn-cs"/>
              </a:rPr>
              <a:t> </a:t>
            </a:r>
            <a:r>
              <a:rPr lang="en-US" sz="700" b="0" u="none" kern="1200" baseline="0" dirty="0" err="1" smtClean="0">
                <a:solidFill>
                  <a:schemeClr val="tx1"/>
                </a:solidFill>
                <a:latin typeface="+mn-lt"/>
                <a:ea typeface="+mn-ea"/>
                <a:cs typeface="+mn-cs"/>
              </a:rPr>
              <a:t>arrêté</a:t>
            </a:r>
            <a:r>
              <a:rPr lang="en-US" sz="700" b="0" u="none" kern="1200" baseline="0" dirty="0" smtClean="0">
                <a:solidFill>
                  <a:schemeClr val="tx1"/>
                </a:solidFill>
                <a:latin typeface="+mn-lt"/>
                <a:ea typeface="+mn-ea"/>
                <a:cs typeface="+mn-cs"/>
              </a:rPr>
              <a:t>.</a:t>
            </a:r>
          </a:p>
          <a:p>
            <a:pPr marL="406521" marR="0" lvl="1" indent="-171450" algn="l" defTabSz="235071" rtl="0" eaLnBrk="1" fontAlgn="auto" latinLnBrk="0" hangingPunct="1">
              <a:lnSpc>
                <a:spcPct val="100000"/>
              </a:lnSpc>
              <a:spcBef>
                <a:spcPts val="0"/>
              </a:spcBef>
              <a:spcAft>
                <a:spcPts val="0"/>
              </a:spcAft>
              <a:buClrTx/>
              <a:buSzTx/>
              <a:buFont typeface="Arial"/>
              <a:buChar char="•"/>
              <a:tabLst/>
              <a:defRPr/>
            </a:pPr>
            <a:r>
              <a:rPr lang="en-US" sz="700" b="0" u="none" kern="1200" baseline="0" dirty="0" smtClean="0">
                <a:solidFill>
                  <a:schemeClr val="tx1"/>
                </a:solidFill>
                <a:latin typeface="+mn-lt"/>
                <a:ea typeface="+mn-ea"/>
                <a:cs typeface="+mn-cs"/>
              </a:rPr>
              <a:t>Art. 8 : “</a:t>
            </a:r>
            <a:r>
              <a:rPr lang="en-US" sz="700" u="none" kern="1200" baseline="0" dirty="0" smtClean="0">
                <a:solidFill>
                  <a:schemeClr val="tx1"/>
                </a:solidFill>
                <a:latin typeface="+mn-lt"/>
                <a:ea typeface="+mn-ea"/>
                <a:cs typeface="+mn-cs"/>
              </a:rPr>
              <a:t>Le </a:t>
            </a:r>
            <a:r>
              <a:rPr lang="en-US" sz="700" u="none" kern="1200" baseline="0" dirty="0" err="1" smtClean="0">
                <a:solidFill>
                  <a:schemeClr val="tx1"/>
                </a:solidFill>
                <a:latin typeface="+mn-lt"/>
                <a:ea typeface="+mn-ea"/>
                <a:cs typeface="+mn-cs"/>
              </a:rPr>
              <a:t>présent</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arrêté</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comporte</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trois</a:t>
            </a:r>
            <a:r>
              <a:rPr lang="en-US" sz="700" u="none" kern="1200" baseline="0" dirty="0" smtClean="0">
                <a:solidFill>
                  <a:schemeClr val="tx1"/>
                </a:solidFill>
                <a:latin typeface="+mn-lt"/>
                <a:ea typeface="+mn-ea"/>
                <a:cs typeface="+mn-cs"/>
              </a:rPr>
              <a:t> annexes : “</a:t>
            </a:r>
            <a:r>
              <a:rPr lang="en-US" sz="700" u="none" kern="1200" baseline="0" dirty="0" err="1" smtClean="0">
                <a:solidFill>
                  <a:schemeClr val="tx1"/>
                </a:solidFill>
                <a:latin typeface="+mn-lt"/>
                <a:ea typeface="+mn-ea"/>
                <a:cs typeface="+mn-cs"/>
              </a:rPr>
              <a:t>annexe</a:t>
            </a:r>
            <a:r>
              <a:rPr lang="en-US" sz="700" u="none" kern="1200" baseline="0" dirty="0" smtClean="0">
                <a:solidFill>
                  <a:schemeClr val="tx1"/>
                </a:solidFill>
                <a:latin typeface="+mn-lt"/>
                <a:ea typeface="+mn-ea"/>
                <a:cs typeface="+mn-cs"/>
              </a:rPr>
              <a:t> III relative </a:t>
            </a:r>
            <a:r>
              <a:rPr lang="en-US" sz="700" u="none" kern="1200" baseline="0" dirty="0" err="1" smtClean="0">
                <a:solidFill>
                  <a:schemeClr val="tx1"/>
                </a:solidFill>
                <a:latin typeface="+mn-lt"/>
                <a:ea typeface="+mn-ea"/>
                <a:cs typeface="+mn-cs"/>
              </a:rPr>
              <a:t>à</a:t>
            </a:r>
            <a:r>
              <a:rPr lang="en-US" sz="700" u="none" kern="1200" baseline="0" dirty="0" smtClean="0">
                <a:solidFill>
                  <a:schemeClr val="tx1"/>
                </a:solidFill>
                <a:latin typeface="+mn-lt"/>
                <a:ea typeface="+mn-ea"/>
                <a:cs typeface="+mn-cs"/>
              </a:rPr>
              <a:t> la </a:t>
            </a:r>
            <a:r>
              <a:rPr lang="en-US" sz="700" u="none" kern="1200" baseline="0" dirty="0" err="1" smtClean="0">
                <a:solidFill>
                  <a:schemeClr val="tx1"/>
                </a:solidFill>
                <a:latin typeface="+mn-lt"/>
                <a:ea typeface="+mn-ea"/>
                <a:cs typeface="+mn-cs"/>
              </a:rPr>
              <a:t>dixième</a:t>
            </a:r>
            <a:r>
              <a:rPr lang="en-US" sz="700" u="none" kern="1200" baseline="0" dirty="0" smtClean="0">
                <a:solidFill>
                  <a:schemeClr val="tx1"/>
                </a:solidFill>
                <a:latin typeface="+mn-lt"/>
                <a:ea typeface="+mn-ea"/>
                <a:cs typeface="+mn-cs"/>
              </a:rPr>
              <a:t> </a:t>
            </a:r>
            <a:r>
              <a:rPr lang="en-US" sz="700" u="none" kern="1200" baseline="0" dirty="0" err="1" smtClean="0">
                <a:solidFill>
                  <a:schemeClr val="tx1"/>
                </a:solidFill>
                <a:latin typeface="+mn-lt"/>
                <a:ea typeface="+mn-ea"/>
                <a:cs typeface="+mn-cs"/>
              </a:rPr>
              <a:t>révision</a:t>
            </a:r>
            <a:r>
              <a:rPr lang="en-US" sz="700" u="none" kern="1200" baseline="0" dirty="0" smtClean="0">
                <a:solidFill>
                  <a:schemeClr val="tx1"/>
                </a:solidFill>
                <a:latin typeface="+mn-lt"/>
                <a:ea typeface="+mn-ea"/>
                <a:cs typeface="+mn-cs"/>
              </a:rPr>
              <a:t> de la classification </a:t>
            </a:r>
            <a:r>
              <a:rPr lang="en-US" sz="700" u="none" kern="1200" baseline="0" dirty="0" err="1" smtClean="0">
                <a:solidFill>
                  <a:schemeClr val="tx1"/>
                </a:solidFill>
                <a:latin typeface="+mn-lt"/>
                <a:ea typeface="+mn-ea"/>
                <a:cs typeface="+mn-cs"/>
              </a:rPr>
              <a:t>internationale</a:t>
            </a:r>
            <a:r>
              <a:rPr lang="en-US" sz="700" u="none" kern="1200" baseline="0" dirty="0" smtClean="0">
                <a:solidFill>
                  <a:schemeClr val="tx1"/>
                </a:solidFill>
                <a:latin typeface="+mn-lt"/>
                <a:ea typeface="+mn-ea"/>
                <a:cs typeface="+mn-cs"/>
              </a:rPr>
              <a:t> des maladies CIM-10 </a:t>
            </a:r>
            <a:r>
              <a:rPr lang="en-US" sz="700" u="none" kern="1200" baseline="0" dirty="0" err="1" smtClean="0">
                <a:solidFill>
                  <a:schemeClr val="tx1"/>
                </a:solidFill>
                <a:latin typeface="+mn-lt"/>
                <a:ea typeface="+mn-ea"/>
                <a:cs typeface="+mn-cs"/>
              </a:rPr>
              <a:t>dite</a:t>
            </a:r>
            <a:r>
              <a:rPr lang="en-US" sz="700" u="none" kern="1200" baseline="0" dirty="0" smtClean="0">
                <a:solidFill>
                  <a:schemeClr val="tx1"/>
                </a:solidFill>
                <a:latin typeface="+mn-lt"/>
                <a:ea typeface="+mn-ea"/>
                <a:cs typeface="+mn-cs"/>
              </a:rPr>
              <a:t> « </a:t>
            </a:r>
            <a:r>
              <a:rPr lang="en-US" sz="700" u="none" kern="1200" baseline="0" dirty="0" err="1" smtClean="0">
                <a:solidFill>
                  <a:schemeClr val="tx1"/>
                </a:solidFill>
                <a:latin typeface="+mn-lt"/>
                <a:ea typeface="+mn-ea"/>
                <a:cs typeface="+mn-cs"/>
              </a:rPr>
              <a:t>à</a:t>
            </a:r>
            <a:r>
              <a:rPr lang="en-US" sz="700" u="none" kern="1200" baseline="0" dirty="0" smtClean="0">
                <a:solidFill>
                  <a:schemeClr val="tx1"/>
                </a:solidFill>
                <a:latin typeface="+mn-lt"/>
                <a:ea typeface="+mn-ea"/>
                <a:cs typeface="+mn-cs"/>
              </a:rPr>
              <a:t> usage PMSI » </a:t>
            </a:r>
            <a:r>
              <a:rPr lang="en-US" sz="700" u="none" kern="1200" baseline="0" dirty="0" err="1" smtClean="0">
                <a:solidFill>
                  <a:schemeClr val="tx1"/>
                </a:solidFill>
                <a:latin typeface="+mn-lt"/>
                <a:ea typeface="+mn-ea"/>
                <a:cs typeface="+mn-cs"/>
              </a:rPr>
              <a:t>publiée</a:t>
            </a:r>
            <a:r>
              <a:rPr lang="en-US" sz="700" u="none" kern="1200" baseline="0" dirty="0" smtClean="0">
                <a:solidFill>
                  <a:schemeClr val="tx1"/>
                </a:solidFill>
                <a:latin typeface="+mn-lt"/>
                <a:ea typeface="+mn-ea"/>
                <a:cs typeface="+mn-cs"/>
              </a:rPr>
              <a:t> au Bulletin </a:t>
            </a:r>
            <a:r>
              <a:rPr lang="en-US" sz="700" u="none" kern="1200" baseline="0" dirty="0" err="1" smtClean="0">
                <a:solidFill>
                  <a:schemeClr val="tx1"/>
                </a:solidFill>
                <a:latin typeface="+mn-lt"/>
                <a:ea typeface="+mn-ea"/>
                <a:cs typeface="+mn-cs"/>
              </a:rPr>
              <a:t>officiel</a:t>
            </a:r>
            <a:r>
              <a:rPr lang="en-US" sz="700" u="none" kern="1200" baseline="0" dirty="0" smtClean="0">
                <a:solidFill>
                  <a:schemeClr val="tx1"/>
                </a:solidFill>
                <a:latin typeface="+mn-lt"/>
                <a:ea typeface="+mn-ea"/>
                <a:cs typeface="+mn-cs"/>
              </a:rPr>
              <a:t> du </a:t>
            </a:r>
            <a:r>
              <a:rPr lang="en-US" sz="700" u="none" kern="1200" baseline="0" dirty="0" err="1" smtClean="0">
                <a:solidFill>
                  <a:schemeClr val="tx1"/>
                </a:solidFill>
                <a:latin typeface="+mn-lt"/>
                <a:ea typeface="+mn-ea"/>
                <a:cs typeface="+mn-cs"/>
              </a:rPr>
              <a:t>ministère</a:t>
            </a:r>
            <a:r>
              <a:rPr lang="en-US" sz="700" u="none" kern="1200" baseline="0" dirty="0" smtClean="0">
                <a:solidFill>
                  <a:schemeClr val="tx1"/>
                </a:solidFill>
                <a:latin typeface="+mn-lt"/>
                <a:ea typeface="+mn-ea"/>
                <a:cs typeface="+mn-cs"/>
              </a:rPr>
              <a:t> des affaires </a:t>
            </a:r>
            <a:r>
              <a:rPr lang="en-US" sz="700" u="none" kern="1200" baseline="0" dirty="0" err="1" smtClean="0">
                <a:solidFill>
                  <a:schemeClr val="tx1"/>
                </a:solidFill>
                <a:latin typeface="+mn-lt"/>
                <a:ea typeface="+mn-ea"/>
                <a:cs typeface="+mn-cs"/>
              </a:rPr>
              <a:t>sociales</a:t>
            </a:r>
            <a:r>
              <a:rPr lang="en-US" sz="700" u="none" kern="1200" baseline="0" dirty="0" smtClean="0">
                <a:solidFill>
                  <a:schemeClr val="tx1"/>
                </a:solidFill>
                <a:latin typeface="+mn-lt"/>
                <a:ea typeface="+mn-ea"/>
                <a:cs typeface="+mn-cs"/>
              </a:rPr>
              <a:t> et de la santé sous la </a:t>
            </a:r>
            <a:r>
              <a:rPr lang="en-US" sz="700" u="none" kern="1200" baseline="0" dirty="0" err="1" smtClean="0">
                <a:solidFill>
                  <a:schemeClr val="tx1"/>
                </a:solidFill>
                <a:latin typeface="+mn-lt"/>
                <a:ea typeface="+mn-ea"/>
                <a:cs typeface="+mn-cs"/>
              </a:rPr>
              <a:t>référence</a:t>
            </a:r>
            <a:r>
              <a:rPr lang="en-US" sz="700" u="none" kern="1200" baseline="0" dirty="0" smtClean="0">
                <a:solidFill>
                  <a:schemeClr val="tx1"/>
                </a:solidFill>
                <a:latin typeface="+mn-lt"/>
                <a:ea typeface="+mn-ea"/>
                <a:cs typeface="+mn-cs"/>
              </a:rPr>
              <a:t> n° 2017-9 </a:t>
            </a:r>
            <a:r>
              <a:rPr lang="en-US" sz="700" u="none" kern="1200" baseline="0" dirty="0" err="1" smtClean="0">
                <a:solidFill>
                  <a:schemeClr val="tx1"/>
                </a:solidFill>
                <a:latin typeface="+mn-lt"/>
                <a:ea typeface="+mn-ea"/>
                <a:cs typeface="+mn-cs"/>
              </a:rPr>
              <a:t>bis</a:t>
            </a:r>
            <a:r>
              <a:rPr lang="en-US" sz="700" u="none" kern="1200" baseline="0" dirty="0" smtClean="0">
                <a:solidFill>
                  <a:schemeClr val="tx1"/>
                </a:solidFill>
                <a:latin typeface="+mn-lt"/>
                <a:ea typeface="+mn-ea"/>
                <a:cs typeface="+mn-cs"/>
              </a:rPr>
              <a:t>.”</a:t>
            </a:r>
            <a:endParaRPr lang="en-US" sz="700" b="0" u="none" kern="1200" baseline="0" dirty="0" smtClean="0">
              <a:solidFill>
                <a:schemeClr val="tx1"/>
              </a:solidFill>
              <a:latin typeface="+mn-lt"/>
              <a:ea typeface="+mn-ea"/>
              <a:cs typeface="+mn-cs"/>
            </a:endParaRPr>
          </a:p>
          <a:p>
            <a:pPr marL="0" indent="0">
              <a:buFontTx/>
              <a:buNone/>
            </a:pPr>
            <a:endParaRPr lang="en-US" dirty="0" smtClean="0"/>
          </a:p>
          <a:p>
            <a:pPr marL="0" marR="0" lvl="2" indent="0" algn="l" defTabSz="235071" rtl="0" eaLnBrk="1" fontAlgn="auto" latinLnBrk="0" hangingPunct="1">
              <a:lnSpc>
                <a:spcPct val="100000"/>
              </a:lnSpc>
              <a:spcBef>
                <a:spcPts val="0"/>
              </a:spcBef>
              <a:spcAft>
                <a:spcPts val="0"/>
              </a:spcAft>
              <a:buClrTx/>
              <a:buSzTx/>
              <a:buFontTx/>
              <a:buNone/>
              <a:tabLst/>
              <a:defRPr/>
            </a:pPr>
            <a:r>
              <a:rPr lang="en-US" dirty="0" err="1" smtClean="0"/>
              <a:t>Circulaire</a:t>
            </a:r>
            <a:r>
              <a:rPr lang="en-US" dirty="0" smtClean="0"/>
              <a:t> : </a:t>
            </a:r>
            <a:r>
              <a:rPr lang="fr-FR" dirty="0" smtClean="0"/>
              <a:t>« </a:t>
            </a:r>
            <a:r>
              <a:rPr lang="fr-FR" i="1" dirty="0" smtClean="0"/>
              <a:t>Si, dans certains cas exceptionnels, le médecin estime ne pouvoir immédiatement donner aucune indication sur le sexe probable d’un nouveau-né, mais si ce sexe peut être déterminé définitivement, </a:t>
            </a:r>
            <a:r>
              <a:rPr lang="fr-FR" dirty="0" smtClean="0"/>
              <a:t>[…]</a:t>
            </a:r>
            <a:r>
              <a:rPr lang="fr-FR" i="1" dirty="0" smtClean="0"/>
              <a:t>, </a:t>
            </a:r>
            <a:r>
              <a:rPr lang="fr-FR" b="1" i="1" dirty="0" smtClean="0"/>
              <a:t>à la suite de traitements appropriés</a:t>
            </a:r>
            <a:r>
              <a:rPr lang="fr-FR" i="1" dirty="0" smtClean="0"/>
              <a:t>, il pourrait être admis etc.</a:t>
            </a:r>
            <a:r>
              <a:rPr lang="fr-FR" dirty="0" smtClean="0"/>
              <a:t> ».</a:t>
            </a:r>
          </a:p>
          <a:p>
            <a:pPr marL="0" indent="0">
              <a:buFontTx/>
              <a:buNone/>
            </a:pPr>
            <a:r>
              <a:rPr lang="en-US" dirty="0" smtClean="0"/>
              <a:t/>
            </a:r>
            <a:br>
              <a:rPr lang="en-US" dirty="0" smtClean="0"/>
            </a:br>
            <a:r>
              <a:rPr lang="en-US" dirty="0" smtClean="0"/>
              <a:t>CCAM </a:t>
            </a:r>
            <a:r>
              <a:rPr lang="en-US" dirty="0" err="1" smtClean="0"/>
              <a:t>Chapitre</a:t>
            </a:r>
            <a:r>
              <a:rPr lang="en-US" baseline="0" dirty="0" smtClean="0"/>
              <a:t> 8.7.1 : “correction des </a:t>
            </a:r>
            <a:r>
              <a:rPr lang="en-US" baseline="0" dirty="0" err="1" smtClean="0"/>
              <a:t>ambiguïtés</a:t>
            </a:r>
            <a:r>
              <a:rPr lang="en-US" baseline="0" dirty="0" smtClean="0"/>
              <a:t> </a:t>
            </a:r>
            <a:r>
              <a:rPr lang="en-US" baseline="0" dirty="0" err="1" smtClean="0"/>
              <a:t>sexuelles</a:t>
            </a:r>
            <a:r>
              <a:rPr lang="en-US" baseline="0" dirty="0" smtClean="0"/>
              <a:t>” “</a:t>
            </a:r>
            <a:r>
              <a:rPr lang="en-US" baseline="0" dirty="0" err="1" smtClean="0"/>
              <a:t>Clitoridoplastie</a:t>
            </a:r>
            <a:r>
              <a:rPr lang="en-US" baseline="0" dirty="0" smtClean="0"/>
              <a:t> de </a:t>
            </a:r>
            <a:r>
              <a:rPr lang="en-US" baseline="0" dirty="0" err="1" smtClean="0"/>
              <a:t>réduction</a:t>
            </a:r>
            <a:r>
              <a:rPr lang="en-US" baseline="0" dirty="0" smtClean="0"/>
              <a:t>”, “</a:t>
            </a:r>
            <a:r>
              <a:rPr lang="en-US" baseline="0" dirty="0" err="1" smtClean="0"/>
              <a:t>Urétroplastie</a:t>
            </a:r>
            <a:r>
              <a:rPr lang="en-US" baseline="0" dirty="0" smtClean="0"/>
              <a:t>, vaginoplastie et </a:t>
            </a:r>
            <a:r>
              <a:rPr lang="en-US" baseline="0" dirty="0" err="1" smtClean="0"/>
              <a:t>vestibuloplastie</a:t>
            </a:r>
            <a:r>
              <a:rPr lang="en-US" baseline="0" dirty="0" smtClean="0"/>
              <a:t> avec </a:t>
            </a:r>
            <a:r>
              <a:rPr lang="en-US" baseline="0" dirty="0" err="1" smtClean="0"/>
              <a:t>enfouissement</a:t>
            </a:r>
            <a:r>
              <a:rPr lang="en-US" baseline="0" dirty="0" smtClean="0"/>
              <a:t> </a:t>
            </a:r>
            <a:r>
              <a:rPr lang="en-US" baseline="0" dirty="0" err="1" smtClean="0"/>
              <a:t>ou</a:t>
            </a:r>
            <a:r>
              <a:rPr lang="en-US" baseline="0" dirty="0" smtClean="0"/>
              <a:t> </a:t>
            </a:r>
            <a:r>
              <a:rPr lang="en-US" baseline="0" dirty="0" err="1" smtClean="0"/>
              <a:t>réduction</a:t>
            </a:r>
            <a:r>
              <a:rPr lang="en-US" baseline="0" dirty="0" smtClean="0"/>
              <a:t> du clitoris pour </a:t>
            </a:r>
            <a:r>
              <a:rPr lang="en-US" baseline="0" dirty="0" err="1" smtClean="0"/>
              <a:t>féminisation</a:t>
            </a:r>
            <a:r>
              <a:rPr lang="en-US" baseline="0" dirty="0" smtClean="0"/>
              <a:t>”</a:t>
            </a:r>
            <a:endParaRPr lang="en-US"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15</a:t>
            </a:fld>
            <a:endParaRPr lang="en-US"/>
          </a:p>
        </p:txBody>
      </p:sp>
    </p:spTree>
    <p:extLst>
      <p:ext uri="{BB962C8B-B14F-4D97-AF65-F5344CB8AC3E}">
        <p14:creationId xmlns:p14="http://schemas.microsoft.com/office/powerpoint/2010/main" val="1382031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r>
              <a:rPr lang="fr-FR" dirty="0" smtClean="0"/>
              <a:t>TGI </a:t>
            </a:r>
            <a:r>
              <a:rPr lang="fr-FR" dirty="0" smtClean="0"/>
              <a:t>Toulon, 7 déc. 2017</a:t>
            </a:r>
            <a:r>
              <a:rPr lang="en-US" baseline="0" dirty="0" smtClean="0"/>
              <a:t> : “</a:t>
            </a:r>
            <a:r>
              <a:rPr lang="en-US" baseline="0" dirty="0" err="1" smtClean="0"/>
              <a:t>Attendu</a:t>
            </a:r>
            <a:r>
              <a:rPr lang="en-US" baseline="0" dirty="0" smtClean="0"/>
              <a:t> </a:t>
            </a:r>
            <a:r>
              <a:rPr lang="en-US" baseline="0" dirty="0" err="1" smtClean="0"/>
              <a:t>que</a:t>
            </a:r>
            <a:r>
              <a:rPr lang="en-US" baseline="0" dirty="0" smtClean="0"/>
              <a:t> les </a:t>
            </a:r>
            <a:r>
              <a:rPr lang="en-US" b="1" baseline="0" dirty="0" err="1" smtClean="0"/>
              <a:t>pièces</a:t>
            </a:r>
            <a:r>
              <a:rPr lang="en-US" b="1" baseline="0" dirty="0" smtClean="0"/>
              <a:t> </a:t>
            </a:r>
            <a:r>
              <a:rPr lang="en-US" b="1" baseline="0" dirty="0" err="1" smtClean="0"/>
              <a:t>médicales</a:t>
            </a:r>
            <a:r>
              <a:rPr lang="en-US" b="1" baseline="0" dirty="0" smtClean="0"/>
              <a:t> </a:t>
            </a:r>
            <a:r>
              <a:rPr lang="en-US" baseline="0" dirty="0" err="1" smtClean="0"/>
              <a:t>établissent</a:t>
            </a:r>
            <a:r>
              <a:rPr lang="en-US" baseline="0" dirty="0" smtClean="0"/>
              <a:t> de </a:t>
            </a:r>
            <a:r>
              <a:rPr lang="en-US" baseline="0" dirty="0" err="1" smtClean="0"/>
              <a:t>manière</a:t>
            </a:r>
            <a:r>
              <a:rPr lang="en-US" baseline="0" dirty="0" smtClean="0"/>
              <a:t> non contestable </a:t>
            </a:r>
            <a:r>
              <a:rPr lang="en-US" baseline="0" dirty="0" err="1" smtClean="0"/>
              <a:t>que</a:t>
            </a:r>
            <a:r>
              <a:rPr lang="en-US" baseline="0" dirty="0" smtClean="0"/>
              <a:t> ‘enfant : “ne </a:t>
            </a:r>
            <a:r>
              <a:rPr lang="en-US" baseline="0" dirty="0" err="1" smtClean="0"/>
              <a:t>présente</a:t>
            </a:r>
            <a:r>
              <a:rPr lang="en-US" baseline="0" dirty="0" smtClean="0"/>
              <a:t> </a:t>
            </a:r>
            <a:r>
              <a:rPr lang="en-US" baseline="0" dirty="0" err="1" smtClean="0"/>
              <a:t>aucune</a:t>
            </a:r>
            <a:r>
              <a:rPr lang="en-US" baseline="0" dirty="0" smtClean="0"/>
              <a:t> </a:t>
            </a:r>
            <a:r>
              <a:rPr lang="en-US" b="1" baseline="0" dirty="0" err="1" smtClean="0"/>
              <a:t>ambiguïté</a:t>
            </a:r>
            <a:r>
              <a:rPr lang="en-US" b="1" baseline="0" dirty="0" smtClean="0"/>
              <a:t> </a:t>
            </a:r>
            <a:r>
              <a:rPr lang="en-US" b="1" baseline="0" dirty="0" err="1" smtClean="0"/>
              <a:t>sexuelle</a:t>
            </a:r>
            <a:r>
              <a:rPr lang="en-US" b="1" baseline="0" dirty="0" smtClean="0"/>
              <a:t> </a:t>
            </a:r>
            <a:r>
              <a:rPr lang="en-US" baseline="0" dirty="0" smtClean="0"/>
              <a:t>pour </a:t>
            </a:r>
            <a:r>
              <a:rPr lang="en-US" baseline="0" dirty="0" err="1" smtClean="0"/>
              <a:t>avoir</a:t>
            </a:r>
            <a:r>
              <a:rPr lang="en-US" baseline="0" dirty="0" smtClean="0"/>
              <a:t> des </a:t>
            </a:r>
            <a:r>
              <a:rPr lang="en-US" baseline="0" dirty="0" err="1" smtClean="0"/>
              <a:t>organes</a:t>
            </a:r>
            <a:r>
              <a:rPr lang="en-US" baseline="0" dirty="0" smtClean="0"/>
              <a:t> </a:t>
            </a:r>
            <a:r>
              <a:rPr lang="en-US" baseline="0" dirty="0" err="1" smtClean="0"/>
              <a:t>génitaux</a:t>
            </a:r>
            <a:r>
              <a:rPr lang="en-US" baseline="0" dirty="0" smtClean="0"/>
              <a:t> internes </a:t>
            </a:r>
            <a:r>
              <a:rPr lang="en-US" baseline="0" dirty="0" err="1" smtClean="0"/>
              <a:t>féminins</a:t>
            </a:r>
            <a:r>
              <a:rPr lang="en-US" baseline="0" dirty="0" smtClean="0"/>
              <a:t> </a:t>
            </a:r>
            <a:r>
              <a:rPr lang="en-US" baseline="0" dirty="0" err="1" smtClean="0"/>
              <a:t>normaux</a:t>
            </a:r>
            <a:r>
              <a:rPr lang="en-US" baseline="0" dirty="0" smtClean="0"/>
              <a:t>, </a:t>
            </a:r>
            <a:r>
              <a:rPr lang="en-US" b="1" baseline="0" dirty="0" err="1" smtClean="0"/>
              <a:t>l’anomalie</a:t>
            </a:r>
            <a:r>
              <a:rPr lang="en-US" b="1" baseline="0" dirty="0" smtClean="0"/>
              <a:t> </a:t>
            </a:r>
            <a:r>
              <a:rPr lang="en-US" baseline="0" dirty="0" smtClean="0"/>
              <a:t>des </a:t>
            </a:r>
            <a:r>
              <a:rPr lang="en-US" baseline="0" dirty="0" err="1" smtClean="0"/>
              <a:t>organes</a:t>
            </a:r>
            <a:r>
              <a:rPr lang="en-US" baseline="0" dirty="0" smtClean="0"/>
              <a:t> </a:t>
            </a:r>
            <a:r>
              <a:rPr lang="en-US" baseline="0" dirty="0" err="1" smtClean="0"/>
              <a:t>génitaux</a:t>
            </a:r>
            <a:r>
              <a:rPr lang="en-US" baseline="0" dirty="0" smtClean="0"/>
              <a:t> </a:t>
            </a:r>
            <a:r>
              <a:rPr lang="en-US" baseline="0" dirty="0" err="1" smtClean="0"/>
              <a:t>eternes</a:t>
            </a:r>
            <a:r>
              <a:rPr lang="en-US" baseline="0" dirty="0" smtClean="0"/>
              <a:t>, </a:t>
            </a:r>
            <a:r>
              <a:rPr lang="en-US" baseline="0" dirty="0" err="1" smtClean="0"/>
              <a:t>à</a:t>
            </a:r>
            <a:r>
              <a:rPr lang="en-US" baseline="0" dirty="0" smtClean="0"/>
              <a:t> savoir </a:t>
            </a:r>
            <a:r>
              <a:rPr lang="en-US" baseline="0" dirty="0" err="1" smtClean="0"/>
              <a:t>une</a:t>
            </a:r>
            <a:r>
              <a:rPr lang="en-US" baseline="0" dirty="0" smtClean="0"/>
              <a:t> </a:t>
            </a:r>
            <a:r>
              <a:rPr lang="en-US" baseline="0" dirty="0" err="1" smtClean="0"/>
              <a:t>vrilisation</a:t>
            </a:r>
            <a:r>
              <a:rPr lang="en-US" baseline="0" dirty="0" smtClean="0"/>
              <a:t> des </a:t>
            </a:r>
            <a:r>
              <a:rPr lang="en-US" baseline="0" dirty="0" err="1" smtClean="0"/>
              <a:t>organes</a:t>
            </a:r>
            <a:r>
              <a:rPr lang="en-US" baseline="0" dirty="0" smtClean="0"/>
              <a:t> </a:t>
            </a:r>
            <a:r>
              <a:rPr lang="en-US" baseline="0" dirty="0" err="1" smtClean="0"/>
              <a:t>génitaux</a:t>
            </a:r>
            <a:r>
              <a:rPr lang="en-US" baseline="0" dirty="0" smtClean="0"/>
              <a:t> (</a:t>
            </a:r>
            <a:r>
              <a:rPr lang="en-US" b="1" baseline="0" dirty="0" err="1" smtClean="0"/>
              <a:t>Prader</a:t>
            </a:r>
            <a:r>
              <a:rPr lang="en-US" b="1" baseline="0" dirty="0" smtClean="0"/>
              <a:t> 5</a:t>
            </a:r>
            <a:r>
              <a:rPr lang="en-US" baseline="0" dirty="0" smtClean="0"/>
              <a:t>) </a:t>
            </a:r>
            <a:r>
              <a:rPr lang="en-US" baseline="0" dirty="0" err="1" smtClean="0"/>
              <a:t>étant</a:t>
            </a:r>
            <a:r>
              <a:rPr lang="en-US" baseline="0" dirty="0" smtClean="0"/>
              <a:t> sans incidence </a:t>
            </a:r>
            <a:r>
              <a:rPr lang="en-US" baseline="0" dirty="0" err="1" smtClean="0"/>
              <a:t>sur</a:t>
            </a:r>
            <a:r>
              <a:rPr lang="en-US" baseline="0" dirty="0" smtClean="0"/>
              <a:t> la </a:t>
            </a:r>
            <a:r>
              <a:rPr lang="en-US" baseline="0" dirty="0" err="1" smtClean="0"/>
              <a:t>détermination</a:t>
            </a:r>
            <a:r>
              <a:rPr lang="en-US" baseline="0" dirty="0" smtClean="0"/>
              <a:t> de son </a:t>
            </a:r>
            <a:r>
              <a:rPr lang="en-US" baseline="0" dirty="0" err="1" smtClean="0"/>
              <a:t>sexe</a:t>
            </a:r>
            <a:r>
              <a:rPr lang="en-US" baseline="0" dirty="0" smtClean="0"/>
              <a:t>” … </a:t>
            </a:r>
            <a:br>
              <a:rPr lang="en-US" baseline="0" dirty="0" smtClean="0"/>
            </a:br>
            <a:r>
              <a:rPr lang="en-US" baseline="0" dirty="0" smtClean="0"/>
              <a:t>”</a:t>
            </a:r>
            <a:r>
              <a:rPr lang="en-US" baseline="0" dirty="0" err="1" smtClean="0"/>
              <a:t>Que</a:t>
            </a:r>
            <a:r>
              <a:rPr lang="en-US" baseline="0" dirty="0" smtClean="0"/>
              <a:t> la situation de </a:t>
            </a:r>
            <a:r>
              <a:rPr lang="en-US" baseline="0" dirty="0" err="1" smtClean="0"/>
              <a:t>cette</a:t>
            </a:r>
            <a:r>
              <a:rPr lang="en-US" baseline="0" dirty="0" smtClean="0"/>
              <a:t> enfant ne </a:t>
            </a:r>
            <a:r>
              <a:rPr lang="en-US" baseline="0" dirty="0" err="1" smtClean="0"/>
              <a:t>résulte</a:t>
            </a:r>
            <a:r>
              <a:rPr lang="en-US" baseline="0" dirty="0" smtClean="0"/>
              <a:t> </a:t>
            </a:r>
            <a:r>
              <a:rPr lang="en-US" baseline="0" dirty="0" err="1" smtClean="0"/>
              <a:t>ainsi</a:t>
            </a:r>
            <a:r>
              <a:rPr lang="en-US" baseline="0" dirty="0" smtClean="0"/>
              <a:t> </a:t>
            </a:r>
            <a:r>
              <a:rPr lang="en-US" b="1" baseline="0" dirty="0" smtClean="0"/>
              <a:t>pas d’un </a:t>
            </a:r>
            <a:r>
              <a:rPr lang="en-US" b="1" baseline="0" dirty="0" err="1" smtClean="0"/>
              <a:t>cas</a:t>
            </a:r>
            <a:r>
              <a:rPr lang="en-US" b="1" baseline="0" dirty="0" smtClean="0"/>
              <a:t> </a:t>
            </a:r>
            <a:r>
              <a:rPr lang="en-US" b="1" baseline="0" dirty="0" err="1" smtClean="0"/>
              <a:t>d’ambiguïté</a:t>
            </a:r>
            <a:r>
              <a:rPr lang="en-US" b="1" baseline="0" dirty="0" smtClean="0"/>
              <a:t> </a:t>
            </a:r>
            <a:r>
              <a:rPr lang="en-US" b="1" baseline="0" dirty="0" err="1" smtClean="0"/>
              <a:t>sexuelle</a:t>
            </a:r>
            <a:r>
              <a:rPr lang="en-US" b="1" baseline="0" dirty="0" smtClean="0"/>
              <a:t>, </a:t>
            </a:r>
            <a:r>
              <a:rPr lang="en-US" b="1" baseline="0" dirty="0" err="1" smtClean="0"/>
              <a:t>d’hermaphrodisme</a:t>
            </a:r>
            <a:r>
              <a:rPr lang="en-US" b="1" baseline="0" dirty="0" smtClean="0"/>
              <a:t> </a:t>
            </a:r>
            <a:r>
              <a:rPr lang="en-US" b="1" baseline="0" dirty="0" err="1" smtClean="0"/>
              <a:t>ou</a:t>
            </a:r>
            <a:r>
              <a:rPr lang="en-US" b="1" baseline="0" dirty="0" smtClean="0"/>
              <a:t> d’un </a:t>
            </a:r>
            <a:r>
              <a:rPr lang="en-US" b="1" baseline="0" dirty="0" err="1" smtClean="0"/>
              <a:t>choix</a:t>
            </a:r>
            <a:r>
              <a:rPr lang="en-US" b="1" baseline="0" dirty="0" smtClean="0"/>
              <a:t> intersexe</a:t>
            </a:r>
            <a:r>
              <a:rPr lang="en-US" baseline="0" dirty="0" smtClean="0"/>
              <a:t>, pour </a:t>
            </a:r>
            <a:r>
              <a:rPr lang="en-US" baseline="0" dirty="0" err="1" smtClean="0"/>
              <a:t>laquelle</a:t>
            </a:r>
            <a:r>
              <a:rPr lang="en-US" baseline="0" dirty="0" smtClean="0"/>
              <a:t> un </a:t>
            </a:r>
            <a:r>
              <a:rPr lang="en-US" baseline="0" dirty="0" err="1" smtClean="0"/>
              <a:t>choix</a:t>
            </a:r>
            <a:r>
              <a:rPr lang="en-US" baseline="0" dirty="0" smtClean="0"/>
              <a:t> quant </a:t>
            </a:r>
            <a:r>
              <a:rPr lang="en-US" baseline="0" dirty="0" err="1" smtClean="0"/>
              <a:t>à</a:t>
            </a:r>
            <a:r>
              <a:rPr lang="en-US" baseline="0" dirty="0" smtClean="0"/>
              <a:t> la </a:t>
            </a:r>
            <a:r>
              <a:rPr lang="en-US" baseline="0" dirty="0" err="1" smtClean="0"/>
              <a:t>détermination</a:t>
            </a:r>
            <a:r>
              <a:rPr lang="en-US" baseline="0" dirty="0" smtClean="0"/>
              <a:t> de son </a:t>
            </a:r>
            <a:r>
              <a:rPr lang="en-US" baseline="0" dirty="0" err="1" smtClean="0"/>
              <a:t>sexe</a:t>
            </a:r>
            <a:r>
              <a:rPr lang="en-US" baseline="0" dirty="0" smtClean="0"/>
              <a:t> </a:t>
            </a:r>
            <a:r>
              <a:rPr lang="en-US" baseline="0" dirty="0" err="1" smtClean="0"/>
              <a:t>doit</a:t>
            </a:r>
            <a:r>
              <a:rPr lang="en-US" baseline="0" dirty="0" smtClean="0"/>
              <a:t> </a:t>
            </a:r>
            <a:r>
              <a:rPr lang="en-US" baseline="0" dirty="0" err="1" smtClean="0"/>
              <a:t>être</a:t>
            </a:r>
            <a:r>
              <a:rPr lang="en-US" baseline="0" dirty="0" smtClean="0"/>
              <a:t> </a:t>
            </a:r>
            <a:r>
              <a:rPr lang="en-US" baseline="0" dirty="0" err="1" smtClean="0"/>
              <a:t>effectué</a:t>
            </a:r>
            <a:r>
              <a:rPr lang="en-US" baseline="0" dirty="0" smtClean="0"/>
              <a:t> ;</a:t>
            </a:r>
            <a:br>
              <a:rPr lang="en-US" baseline="0" dirty="0" smtClean="0"/>
            </a:br>
            <a:r>
              <a:rPr lang="en-US" baseline="0" dirty="0" err="1" smtClean="0"/>
              <a:t>Attendu</a:t>
            </a:r>
            <a:r>
              <a:rPr lang="en-US" baseline="0" dirty="0" smtClean="0"/>
              <a:t> </a:t>
            </a:r>
            <a:r>
              <a:rPr lang="en-US" baseline="0" dirty="0" err="1" smtClean="0"/>
              <a:t>que</a:t>
            </a:r>
            <a:r>
              <a:rPr lang="en-US" baseline="0" dirty="0" smtClean="0"/>
              <a:t> </a:t>
            </a:r>
            <a:r>
              <a:rPr lang="en-US" b="1" baseline="0" dirty="0" err="1" smtClean="0"/>
              <a:t>l’erreur</a:t>
            </a:r>
            <a:r>
              <a:rPr lang="en-US" b="1" baseline="0" dirty="0" smtClean="0"/>
              <a:t> </a:t>
            </a:r>
            <a:r>
              <a:rPr lang="en-US" b="1" baseline="0" dirty="0" err="1" smtClean="0"/>
              <a:t>d’assignation</a:t>
            </a:r>
            <a:r>
              <a:rPr lang="en-US" b="1" baseline="0" dirty="0" smtClean="0"/>
              <a:t> de </a:t>
            </a:r>
            <a:r>
              <a:rPr lang="en-US" b="1" baseline="0" dirty="0" err="1" smtClean="0"/>
              <a:t>sexe</a:t>
            </a:r>
            <a:r>
              <a:rPr lang="en-US" b="1" baseline="0" dirty="0" smtClean="0"/>
              <a:t> </a:t>
            </a:r>
            <a:r>
              <a:rPr lang="en-US" baseline="0" dirty="0" err="1" smtClean="0"/>
              <a:t>à</a:t>
            </a:r>
            <a:r>
              <a:rPr lang="en-US" baseline="0" dirty="0" smtClean="0"/>
              <a:t> </a:t>
            </a:r>
            <a:r>
              <a:rPr lang="en-US" baseline="0" dirty="0" err="1" smtClean="0"/>
              <a:t>cette</a:t>
            </a:r>
            <a:r>
              <a:rPr lang="en-US" baseline="0" dirty="0" smtClean="0"/>
              <a:t> enfant […] </a:t>
            </a:r>
            <a:r>
              <a:rPr lang="en-US" baseline="0" dirty="0" err="1" smtClean="0"/>
              <a:t>résulte</a:t>
            </a:r>
            <a:r>
              <a:rPr lang="en-US" baseline="0" dirty="0" smtClean="0"/>
              <a:t> d’un </a:t>
            </a:r>
            <a:r>
              <a:rPr lang="en-US" baseline="0" dirty="0" err="1" smtClean="0"/>
              <a:t>défaut</a:t>
            </a:r>
            <a:r>
              <a:rPr lang="en-US" baseline="0" dirty="0" smtClean="0"/>
              <a:t> de </a:t>
            </a:r>
            <a:r>
              <a:rPr lang="en-US" baseline="0" dirty="0" err="1" smtClean="0"/>
              <a:t>mise</a:t>
            </a:r>
            <a:r>
              <a:rPr lang="en-US" baseline="0" dirty="0" smtClean="0"/>
              <a:t> en </a:t>
            </a:r>
            <a:r>
              <a:rPr lang="en-US" baseline="0" dirty="0" err="1" smtClean="0"/>
              <a:t>œuvre</a:t>
            </a:r>
            <a:r>
              <a:rPr lang="en-US" baseline="0" dirty="0" smtClean="0"/>
              <a:t> des </a:t>
            </a:r>
            <a:r>
              <a:rPr lang="en-US" baseline="0" dirty="0" err="1" smtClean="0"/>
              <a:t>recommandations</a:t>
            </a:r>
            <a:r>
              <a:rPr lang="en-US" baseline="0" dirty="0" smtClean="0"/>
              <a:t> de </a:t>
            </a:r>
            <a:r>
              <a:rPr lang="en-US" baseline="0" dirty="0" err="1" smtClean="0"/>
              <a:t>bonnes</a:t>
            </a:r>
            <a:r>
              <a:rPr lang="en-US" baseline="0" dirty="0" smtClean="0"/>
              <a:t> </a:t>
            </a:r>
            <a:r>
              <a:rPr lang="en-US" baseline="0" dirty="0" err="1" smtClean="0"/>
              <a:t>pratiques</a:t>
            </a:r>
            <a:r>
              <a:rPr lang="en-US" baseline="0" dirty="0" smtClean="0"/>
              <a:t> </a:t>
            </a:r>
            <a:r>
              <a:rPr lang="en-US" baseline="0" dirty="0" err="1" smtClean="0"/>
              <a:t>médicales</a:t>
            </a:r>
            <a:r>
              <a:rPr lang="en-US" baseline="0" dirty="0" smtClean="0"/>
              <a:t> </a:t>
            </a:r>
            <a:r>
              <a:rPr lang="en-US" baseline="0" dirty="0" err="1" smtClean="0"/>
              <a:t>devant</a:t>
            </a:r>
            <a:r>
              <a:rPr lang="en-US" baseline="0" dirty="0" smtClean="0"/>
              <a:t> son </a:t>
            </a:r>
            <a:r>
              <a:rPr lang="en-US" baseline="0" dirty="0" err="1" smtClean="0"/>
              <a:t>état</a:t>
            </a:r>
            <a:r>
              <a:rPr lang="en-US" baseline="0" dirty="0" smtClean="0"/>
              <a:t> </a:t>
            </a:r>
            <a:r>
              <a:rPr lang="en-US" baseline="0" dirty="0" err="1" smtClean="0"/>
              <a:t>clinique</a:t>
            </a:r>
            <a:r>
              <a:rPr lang="en-US" baseline="0" dirty="0" smtClean="0"/>
              <a:t>, </a:t>
            </a:r>
            <a:r>
              <a:rPr lang="en-US" baseline="0" dirty="0" err="1" smtClean="0"/>
              <a:t>ainsi</a:t>
            </a:r>
            <a:r>
              <a:rPr lang="en-US" baseline="0" dirty="0" smtClean="0"/>
              <a:t> </a:t>
            </a:r>
            <a:r>
              <a:rPr lang="en-US" baseline="0" dirty="0" err="1" smtClean="0"/>
              <a:t>que</a:t>
            </a:r>
            <a:r>
              <a:rPr lang="en-US" baseline="0" dirty="0" smtClean="0"/>
              <a:t> le </a:t>
            </a:r>
            <a:r>
              <a:rPr lang="en-US" baseline="0" dirty="0" err="1" smtClean="0"/>
              <a:t>justifie</a:t>
            </a:r>
            <a:r>
              <a:rPr lang="en-US" baseline="0" dirty="0" smtClean="0"/>
              <a:t> </a:t>
            </a:r>
            <a:r>
              <a:rPr lang="en-US" baseline="0" dirty="0" err="1" smtClean="0"/>
              <a:t>l’attestation</a:t>
            </a:r>
            <a:r>
              <a:rPr lang="en-US" baseline="0" dirty="0" smtClean="0"/>
              <a:t> du </a:t>
            </a:r>
            <a:r>
              <a:rPr lang="en-US" baseline="0" dirty="0" err="1" smtClean="0"/>
              <a:t>Professeur</a:t>
            </a:r>
            <a:r>
              <a:rPr lang="en-US" baseline="0" dirty="0" smtClean="0"/>
              <a:t> </a:t>
            </a:r>
            <a:r>
              <a:rPr lang="en-US" baseline="0" dirty="0" smtClean="0"/>
              <a:t>X”</a:t>
            </a:r>
            <a:endParaRPr lang="en-US" baseline="0" dirty="0" smtClean="0"/>
          </a:p>
          <a:p>
            <a:endParaRPr lang="en-US" baseline="0" dirty="0" smtClean="0"/>
          </a:p>
          <a:p>
            <a:pPr marL="0" marR="0" lvl="4" indent="0" algn="l" defTabSz="235071" rtl="0" eaLnBrk="1" fontAlgn="auto" latinLnBrk="0" hangingPunct="1">
              <a:lnSpc>
                <a:spcPct val="100000"/>
              </a:lnSpc>
              <a:spcBef>
                <a:spcPts val="0"/>
              </a:spcBef>
              <a:spcAft>
                <a:spcPts val="0"/>
              </a:spcAft>
              <a:buClrTx/>
              <a:buSzTx/>
              <a:buFontTx/>
              <a:buNone/>
              <a:tabLst/>
              <a:defRPr/>
            </a:pPr>
            <a:r>
              <a:rPr lang="en-US" baseline="0" dirty="0" err="1" smtClean="0"/>
              <a:t>Gouvernement</a:t>
            </a:r>
            <a:r>
              <a:rPr lang="en-US" baseline="0" dirty="0" smtClean="0"/>
              <a:t>; </a:t>
            </a:r>
            <a:r>
              <a:rPr lang="en-US" baseline="0" dirty="0" err="1" smtClean="0"/>
              <a:t>Demande</a:t>
            </a:r>
            <a:r>
              <a:rPr lang="en-US" baseline="0" dirty="0" smtClean="0"/>
              <a:t> de </a:t>
            </a:r>
            <a:r>
              <a:rPr lang="en-US" baseline="0" dirty="0" err="1" smtClean="0"/>
              <a:t>saisine</a:t>
            </a:r>
            <a:r>
              <a:rPr lang="en-US" baseline="0" dirty="0" smtClean="0"/>
              <a:t> du </a:t>
            </a:r>
            <a:r>
              <a:rPr lang="en-US" baseline="0" dirty="0" err="1" smtClean="0"/>
              <a:t>Conseil</a:t>
            </a:r>
            <a:r>
              <a:rPr lang="en-US" baseline="0" dirty="0" smtClean="0"/>
              <a:t> </a:t>
            </a:r>
            <a:r>
              <a:rPr lang="en-US" baseline="0" dirty="0" err="1" smtClean="0"/>
              <a:t>d’État</a:t>
            </a:r>
            <a:r>
              <a:rPr lang="en-US" baseline="0" dirty="0" smtClean="0"/>
              <a:t> (</a:t>
            </a:r>
            <a:r>
              <a:rPr lang="en-US" baseline="0" dirty="0" err="1" smtClean="0"/>
              <a:t>annexée</a:t>
            </a:r>
            <a:r>
              <a:rPr lang="en-US" baseline="0" dirty="0" smtClean="0"/>
              <a:t> </a:t>
            </a:r>
            <a:r>
              <a:rPr lang="en-US" baseline="0" dirty="0" err="1" smtClean="0"/>
              <a:t>à</a:t>
            </a:r>
            <a:r>
              <a:rPr lang="en-US" baseline="0" dirty="0" smtClean="0"/>
              <a:t> </a:t>
            </a:r>
            <a:r>
              <a:rPr lang="en-US" baseline="0" dirty="0" err="1" smtClean="0"/>
              <a:t>l’avis</a:t>
            </a:r>
            <a:r>
              <a:rPr lang="en-US" baseline="0" dirty="0" smtClean="0"/>
              <a:t> du CE de 2018 </a:t>
            </a:r>
            <a:r>
              <a:rPr lang="en-US" baseline="0" dirty="0" err="1" smtClean="0"/>
              <a:t>sur</a:t>
            </a:r>
            <a:r>
              <a:rPr lang="en-US" baseline="0" dirty="0" smtClean="0"/>
              <a:t> la </a:t>
            </a:r>
            <a:r>
              <a:rPr lang="en-US" baseline="0" dirty="0" err="1" smtClean="0"/>
              <a:t>révision</a:t>
            </a:r>
            <a:r>
              <a:rPr lang="en-US" baseline="0" dirty="0" smtClean="0"/>
              <a:t> des </a:t>
            </a:r>
            <a:r>
              <a:rPr lang="en-US" baseline="0" dirty="0" err="1" smtClean="0"/>
              <a:t>lois</a:t>
            </a:r>
            <a:r>
              <a:rPr lang="en-US" baseline="0" dirty="0" smtClean="0"/>
              <a:t> de </a:t>
            </a:r>
            <a:r>
              <a:rPr lang="en-US" baseline="0" dirty="0" err="1" smtClean="0"/>
              <a:t>bioéthique</a:t>
            </a:r>
            <a:r>
              <a:rPr lang="en-US" baseline="0" dirty="0" smtClean="0"/>
              <a:t>) : “</a:t>
            </a:r>
            <a:r>
              <a:rPr lang="en-US" dirty="0" smtClean="0"/>
              <a:t>La </a:t>
            </a:r>
            <a:r>
              <a:rPr lang="en-US" dirty="0" smtClean="0"/>
              <a:t>situation des </a:t>
            </a:r>
            <a:r>
              <a:rPr lang="en-US" dirty="0" err="1" smtClean="0"/>
              <a:t>enfants</a:t>
            </a:r>
            <a:r>
              <a:rPr lang="en-US" dirty="0" smtClean="0"/>
              <a:t> intersexes </a:t>
            </a:r>
            <a:r>
              <a:rPr lang="en-US" dirty="0" err="1" smtClean="0"/>
              <a:t>sur</a:t>
            </a:r>
            <a:r>
              <a:rPr lang="en-US" dirty="0" smtClean="0"/>
              <a:t> le plan </a:t>
            </a:r>
            <a:r>
              <a:rPr lang="en-US" dirty="0" err="1" smtClean="0"/>
              <a:t>biomédical</a:t>
            </a:r>
            <a:r>
              <a:rPr lang="en-US" dirty="0" smtClean="0"/>
              <a:t> et </a:t>
            </a:r>
            <a:r>
              <a:rPr lang="en-US" dirty="0" err="1" smtClean="0"/>
              <a:t>juridique</a:t>
            </a:r>
            <a:r>
              <a:rPr lang="en-US" dirty="0" smtClean="0"/>
              <a:t> : la question de la mention du </a:t>
            </a:r>
            <a:r>
              <a:rPr lang="en-US" dirty="0" err="1" smtClean="0"/>
              <a:t>sexe</a:t>
            </a:r>
            <a:r>
              <a:rPr lang="en-US" dirty="0" smtClean="0"/>
              <a:t> </a:t>
            </a:r>
            <a:r>
              <a:rPr lang="en-US" dirty="0" err="1" smtClean="0"/>
              <a:t>à</a:t>
            </a:r>
            <a:r>
              <a:rPr lang="en-US" dirty="0" smtClean="0"/>
              <a:t> </a:t>
            </a:r>
            <a:r>
              <a:rPr lang="en-US" dirty="0" err="1" smtClean="0"/>
              <a:t>l'état</a:t>
            </a:r>
            <a:r>
              <a:rPr lang="en-US" dirty="0" smtClean="0"/>
              <a:t> civil et </a:t>
            </a:r>
            <a:r>
              <a:rPr lang="en-US" dirty="0" err="1" smtClean="0"/>
              <a:t>celle</a:t>
            </a:r>
            <a:r>
              <a:rPr lang="en-US" dirty="0" smtClean="0"/>
              <a:t> des </a:t>
            </a:r>
            <a:r>
              <a:rPr lang="en-US" dirty="0" err="1" smtClean="0"/>
              <a:t>traitements</a:t>
            </a:r>
            <a:r>
              <a:rPr lang="en-US" dirty="0" smtClean="0"/>
              <a:t> </a:t>
            </a:r>
            <a:r>
              <a:rPr lang="en-US" dirty="0" err="1" smtClean="0"/>
              <a:t>médicaux</a:t>
            </a:r>
            <a:r>
              <a:rPr lang="en-US" dirty="0" smtClean="0"/>
              <a:t> </a:t>
            </a:r>
            <a:r>
              <a:rPr lang="en-US" dirty="0" err="1" smtClean="0"/>
              <a:t>d'assignation</a:t>
            </a:r>
            <a:r>
              <a:rPr lang="en-US" dirty="0" smtClean="0"/>
              <a:t> </a:t>
            </a:r>
            <a:r>
              <a:rPr lang="en-US" dirty="0" err="1" smtClean="0"/>
              <a:t>sexuelle</a:t>
            </a:r>
            <a:r>
              <a:rPr lang="en-US" dirty="0" smtClean="0"/>
              <a:t>.”</a:t>
            </a:r>
            <a:endParaRPr lang="fr-FR" dirty="0" smtClean="0"/>
          </a:p>
          <a:p>
            <a:endParaRPr lang="en-US" baseline="0" dirty="0" smtClean="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17</a:t>
            </a:fld>
            <a:endParaRPr lang="en-US"/>
          </a:p>
        </p:txBody>
      </p:sp>
    </p:spTree>
    <p:extLst>
      <p:ext uri="{BB962C8B-B14F-4D97-AF65-F5344CB8AC3E}">
        <p14:creationId xmlns:p14="http://schemas.microsoft.com/office/powerpoint/2010/main" val="1912796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18</a:t>
            </a:fld>
            <a:endParaRPr lang="en-US"/>
          </a:p>
        </p:txBody>
      </p:sp>
    </p:spTree>
    <p:extLst>
      <p:ext uri="{BB962C8B-B14F-4D97-AF65-F5344CB8AC3E}">
        <p14:creationId xmlns:p14="http://schemas.microsoft.com/office/powerpoint/2010/main" val="1912796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r>
              <a:rPr lang="en-US" sz="800" kern="1200" dirty="0" smtClean="0">
                <a:solidFill>
                  <a:schemeClr val="tx1"/>
                </a:solidFill>
                <a:latin typeface="+mn-lt"/>
                <a:ea typeface="+mn-ea"/>
                <a:cs typeface="+mn-cs"/>
              </a:rPr>
              <a:t>Art</a:t>
            </a:r>
            <a:r>
              <a:rPr lang="en-US" sz="800" kern="1200" dirty="0" smtClean="0">
                <a:solidFill>
                  <a:schemeClr val="tx1"/>
                </a:solidFill>
                <a:latin typeface="+mn-lt"/>
                <a:ea typeface="+mn-ea"/>
                <a:cs typeface="+mn-cs"/>
              </a:rPr>
              <a:t>. 61-5. </a:t>
            </a:r>
            <a:r>
              <a:rPr lang="en-US" sz="800" kern="1200" dirty="0" err="1" smtClean="0">
                <a:solidFill>
                  <a:schemeClr val="tx1"/>
                </a:solidFill>
                <a:latin typeface="+mn-lt"/>
                <a:ea typeface="+mn-ea"/>
                <a:cs typeface="+mn-cs"/>
              </a:rPr>
              <a:t>Toute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personne</a:t>
            </a:r>
            <a:r>
              <a:rPr lang="en-US" sz="800" kern="1200" dirty="0" smtClean="0">
                <a:solidFill>
                  <a:schemeClr val="tx1"/>
                </a:solidFill>
                <a:latin typeface="+mn-lt"/>
                <a:ea typeface="+mn-ea"/>
                <a:cs typeface="+mn-cs"/>
              </a:rPr>
              <a:t> majeure </a:t>
            </a:r>
            <a:r>
              <a:rPr lang="en-US" sz="800" kern="1200" dirty="0" err="1" smtClean="0">
                <a:solidFill>
                  <a:schemeClr val="tx1"/>
                </a:solidFill>
                <a:latin typeface="+mn-lt"/>
                <a:ea typeface="+mn-ea"/>
                <a:cs typeface="+mn-cs"/>
              </a:rPr>
              <a:t>ou</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mineure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émancipée</a:t>
            </a:r>
            <a:r>
              <a:rPr lang="en-US" sz="800" kern="1200" dirty="0" smtClean="0">
                <a:solidFill>
                  <a:schemeClr val="tx1"/>
                </a:solidFill>
                <a:latin typeface="+mn-lt"/>
                <a:ea typeface="+mn-ea"/>
                <a:cs typeface="+mn-cs"/>
              </a:rPr>
              <a:t> qui </a:t>
            </a:r>
            <a:r>
              <a:rPr lang="en-US" sz="800" kern="1200" dirty="0" err="1" smtClean="0">
                <a:solidFill>
                  <a:schemeClr val="tx1"/>
                </a:solidFill>
                <a:latin typeface="+mn-lt"/>
                <a:ea typeface="+mn-ea"/>
                <a:cs typeface="+mn-cs"/>
              </a:rPr>
              <a:t>démontre</a:t>
            </a:r>
            <a:r>
              <a:rPr lang="en-US" sz="800" kern="1200" dirty="0" smtClean="0">
                <a:solidFill>
                  <a:schemeClr val="tx1"/>
                </a:solidFill>
                <a:latin typeface="+mn-lt"/>
                <a:ea typeface="+mn-ea"/>
                <a:cs typeface="+mn-cs"/>
              </a:rPr>
              <a:t> par </a:t>
            </a:r>
            <a:r>
              <a:rPr lang="en-US" sz="800" kern="1200" dirty="0" err="1" smtClean="0">
                <a:solidFill>
                  <a:schemeClr val="tx1"/>
                </a:solidFill>
                <a:latin typeface="+mn-lt"/>
                <a:ea typeface="+mn-ea"/>
                <a:cs typeface="+mn-cs"/>
              </a:rPr>
              <a:t>une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réunion</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suffisante</a:t>
            </a:r>
            <a:r>
              <a:rPr lang="en-US" sz="800" kern="1200" dirty="0" smtClean="0">
                <a:solidFill>
                  <a:schemeClr val="tx1"/>
                </a:solidFill>
                <a:latin typeface="+mn-lt"/>
                <a:ea typeface="+mn-ea"/>
                <a:cs typeface="+mn-cs"/>
              </a:rPr>
              <a:t> de </a:t>
            </a:r>
            <a:r>
              <a:rPr lang="en-US" sz="800" kern="1200" dirty="0" err="1" smtClean="0">
                <a:solidFill>
                  <a:schemeClr val="tx1"/>
                </a:solidFill>
                <a:latin typeface="+mn-lt"/>
                <a:ea typeface="+mn-ea"/>
                <a:cs typeface="+mn-cs"/>
              </a:rPr>
              <a:t>faits</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que</a:t>
            </a:r>
            <a:r>
              <a:rPr lang="en-US" sz="800" kern="1200" dirty="0" smtClean="0">
                <a:solidFill>
                  <a:schemeClr val="tx1"/>
                </a:solidFill>
                <a:latin typeface="+mn-lt"/>
                <a:ea typeface="+mn-ea"/>
                <a:cs typeface="+mn-cs"/>
              </a:rPr>
              <a:t> la mention relative </a:t>
            </a:r>
            <a:r>
              <a:rPr lang="en-US" sz="800" kern="1200" dirty="0" err="1" smtClean="0">
                <a:solidFill>
                  <a:schemeClr val="tx1"/>
                </a:solidFill>
                <a:latin typeface="+mn-lt"/>
                <a:ea typeface="+mn-ea"/>
                <a:cs typeface="+mn-cs"/>
              </a:rPr>
              <a:t>à</a:t>
            </a:r>
            <a:r>
              <a:rPr lang="en-US" sz="800" kern="1200" dirty="0" smtClean="0">
                <a:solidFill>
                  <a:schemeClr val="tx1"/>
                </a:solidFill>
                <a:latin typeface="+mn-lt"/>
                <a:ea typeface="+mn-ea"/>
                <a:cs typeface="+mn-cs"/>
              </a:rPr>
              <a:t> son </a:t>
            </a:r>
            <a:r>
              <a:rPr lang="en-US" sz="800" kern="1200" dirty="0" err="1" smtClean="0">
                <a:solidFill>
                  <a:schemeClr val="tx1"/>
                </a:solidFill>
                <a:latin typeface="+mn-lt"/>
                <a:ea typeface="+mn-ea"/>
                <a:cs typeface="+mn-cs"/>
              </a:rPr>
              <a:t>sexe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dans</a:t>
            </a:r>
            <a:r>
              <a:rPr lang="en-US" sz="800" kern="1200" dirty="0" smtClean="0">
                <a:solidFill>
                  <a:schemeClr val="tx1"/>
                </a:solidFill>
                <a:latin typeface="+mn-lt"/>
                <a:ea typeface="+mn-ea"/>
                <a:cs typeface="+mn-cs"/>
              </a:rPr>
              <a:t> les </a:t>
            </a:r>
            <a:r>
              <a:rPr lang="en-US" sz="800" kern="1200" dirty="0" err="1" smtClean="0">
                <a:solidFill>
                  <a:schemeClr val="tx1"/>
                </a:solidFill>
                <a:latin typeface="+mn-lt"/>
                <a:ea typeface="+mn-ea"/>
                <a:cs typeface="+mn-cs"/>
              </a:rPr>
              <a:t>actes</a:t>
            </a:r>
            <a:r>
              <a:rPr lang="en-US" sz="800" kern="1200" dirty="0" smtClean="0">
                <a:solidFill>
                  <a:schemeClr val="tx1"/>
                </a:solidFill>
                <a:latin typeface="+mn-lt"/>
                <a:ea typeface="+mn-ea"/>
                <a:cs typeface="+mn-cs"/>
              </a:rPr>
              <a:t> de </a:t>
            </a:r>
            <a:r>
              <a:rPr lang="en-US" sz="800" kern="1200" dirty="0" err="1" smtClean="0">
                <a:solidFill>
                  <a:schemeClr val="tx1"/>
                </a:solidFill>
                <a:latin typeface="+mn-lt"/>
                <a:ea typeface="+mn-ea"/>
                <a:cs typeface="+mn-cs"/>
              </a:rPr>
              <a:t>l'état</a:t>
            </a:r>
            <a:r>
              <a:rPr lang="en-US" sz="800" kern="1200" dirty="0" smtClean="0">
                <a:solidFill>
                  <a:schemeClr val="tx1"/>
                </a:solidFill>
                <a:latin typeface="+mn-lt"/>
                <a:ea typeface="+mn-ea"/>
                <a:cs typeface="+mn-cs"/>
              </a:rPr>
              <a:t> civil ne correspond pas </a:t>
            </a:r>
            <a:r>
              <a:rPr lang="en-US" sz="800" kern="1200" dirty="0" err="1" smtClean="0">
                <a:solidFill>
                  <a:schemeClr val="tx1"/>
                </a:solidFill>
                <a:latin typeface="+mn-lt"/>
                <a:ea typeface="+mn-ea"/>
                <a:cs typeface="+mn-cs"/>
              </a:rPr>
              <a:t>à</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celui</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dans</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lequel</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elle</a:t>
            </a:r>
            <a:r>
              <a:rPr lang="en-US" sz="800" kern="1200" dirty="0" smtClean="0">
                <a:solidFill>
                  <a:schemeClr val="tx1"/>
                </a:solidFill>
                <a:latin typeface="+mn-lt"/>
                <a:ea typeface="+mn-ea"/>
                <a:cs typeface="+mn-cs"/>
              </a:rPr>
              <a:t> se </a:t>
            </a:r>
            <a:r>
              <a:rPr lang="en-US" sz="800" kern="1200" dirty="0" err="1" smtClean="0">
                <a:solidFill>
                  <a:schemeClr val="tx1"/>
                </a:solidFill>
                <a:latin typeface="+mn-lt"/>
                <a:ea typeface="+mn-ea"/>
                <a:cs typeface="+mn-cs"/>
              </a:rPr>
              <a:t>présente</a:t>
            </a:r>
            <a:r>
              <a:rPr lang="en-US" sz="800" kern="1200" dirty="0" smtClean="0">
                <a:solidFill>
                  <a:schemeClr val="tx1"/>
                </a:solidFill>
                <a:latin typeface="+mn-lt"/>
                <a:ea typeface="+mn-ea"/>
                <a:cs typeface="+mn-cs"/>
              </a:rPr>
              <a:t> et </a:t>
            </a:r>
            <a:r>
              <a:rPr lang="en-US" sz="800" kern="1200" dirty="0" err="1" smtClean="0">
                <a:solidFill>
                  <a:schemeClr val="tx1"/>
                </a:solidFill>
                <a:latin typeface="+mn-lt"/>
                <a:ea typeface="+mn-ea"/>
                <a:cs typeface="+mn-cs"/>
              </a:rPr>
              <a:t>dans</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lequel</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elle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est</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connue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peut</a:t>
            </a:r>
            <a:r>
              <a:rPr lang="en-US" sz="800" kern="1200" dirty="0" smtClean="0">
                <a:solidFill>
                  <a:schemeClr val="tx1"/>
                </a:solidFill>
                <a:latin typeface="+mn-lt"/>
                <a:ea typeface="+mn-ea"/>
                <a:cs typeface="+mn-cs"/>
              </a:rPr>
              <a:t> en </a:t>
            </a:r>
            <a:r>
              <a:rPr lang="en-US" sz="800" kern="1200" dirty="0" err="1" smtClean="0">
                <a:solidFill>
                  <a:schemeClr val="tx1"/>
                </a:solidFill>
                <a:latin typeface="+mn-lt"/>
                <a:ea typeface="+mn-ea"/>
                <a:cs typeface="+mn-cs"/>
              </a:rPr>
              <a:t>obtenir</a:t>
            </a:r>
            <a:r>
              <a:rPr lang="en-US" sz="800" kern="1200" dirty="0" smtClean="0">
                <a:solidFill>
                  <a:schemeClr val="tx1"/>
                </a:solidFill>
                <a:latin typeface="+mn-lt"/>
                <a:ea typeface="+mn-ea"/>
                <a:cs typeface="+mn-cs"/>
              </a:rPr>
              <a:t> la modification. /Les </a:t>
            </a:r>
            <a:r>
              <a:rPr lang="en-US" sz="800" kern="1200" dirty="0" err="1" smtClean="0">
                <a:solidFill>
                  <a:schemeClr val="tx1"/>
                </a:solidFill>
                <a:latin typeface="+mn-lt"/>
                <a:ea typeface="+mn-ea"/>
                <a:cs typeface="+mn-cs"/>
              </a:rPr>
              <a:t>principaux</a:t>
            </a:r>
            <a:r>
              <a:rPr lang="en-US" sz="800" kern="1200" dirty="0" smtClean="0">
                <a:solidFill>
                  <a:schemeClr val="tx1"/>
                </a:solidFill>
                <a:latin typeface="+mn-lt"/>
                <a:ea typeface="+mn-ea"/>
                <a:cs typeface="+mn-cs"/>
              </a:rPr>
              <a:t> de </a:t>
            </a:r>
            <a:r>
              <a:rPr lang="en-US" sz="800" kern="1200" dirty="0" err="1" smtClean="0">
                <a:solidFill>
                  <a:schemeClr val="tx1"/>
                </a:solidFill>
                <a:latin typeface="+mn-lt"/>
                <a:ea typeface="+mn-ea"/>
                <a:cs typeface="+mn-cs"/>
              </a:rPr>
              <a:t>ces</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faits</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dont</a:t>
            </a:r>
            <a:r>
              <a:rPr lang="en-US" sz="800" kern="1200" dirty="0" smtClean="0">
                <a:solidFill>
                  <a:schemeClr val="tx1"/>
                </a:solidFill>
                <a:latin typeface="+mn-lt"/>
                <a:ea typeface="+mn-ea"/>
                <a:cs typeface="+mn-cs"/>
              </a:rPr>
              <a:t> la </a:t>
            </a:r>
            <a:r>
              <a:rPr lang="en-US" sz="800" kern="1200" dirty="0" err="1" smtClean="0">
                <a:solidFill>
                  <a:schemeClr val="tx1"/>
                </a:solidFill>
                <a:latin typeface="+mn-lt"/>
                <a:ea typeface="+mn-ea"/>
                <a:cs typeface="+mn-cs"/>
              </a:rPr>
              <a:t>preuve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peut</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être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rapportée</a:t>
            </a:r>
            <a:r>
              <a:rPr lang="en-US" sz="800" kern="1200" dirty="0" smtClean="0">
                <a:solidFill>
                  <a:schemeClr val="tx1"/>
                </a:solidFill>
                <a:latin typeface="+mn-lt"/>
                <a:ea typeface="+mn-ea"/>
                <a:cs typeface="+mn-cs"/>
              </a:rPr>
              <a:t> par </a:t>
            </a:r>
            <a:r>
              <a:rPr lang="en-US" sz="800" kern="1200" dirty="0" err="1" smtClean="0">
                <a:solidFill>
                  <a:schemeClr val="tx1"/>
                </a:solidFill>
                <a:latin typeface="+mn-lt"/>
                <a:ea typeface="+mn-ea"/>
                <a:cs typeface="+mn-cs"/>
              </a:rPr>
              <a:t>tous</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moyens</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peuvent</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être</a:t>
            </a:r>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1° </a:t>
            </a:r>
            <a:r>
              <a:rPr lang="en-US" sz="800" kern="1200" dirty="0" err="1" smtClean="0">
                <a:solidFill>
                  <a:schemeClr val="tx1"/>
                </a:solidFill>
                <a:latin typeface="+mn-lt"/>
                <a:ea typeface="+mn-ea"/>
                <a:cs typeface="+mn-cs"/>
              </a:rPr>
              <a:t>Qu'elle</a:t>
            </a:r>
            <a:r>
              <a:rPr lang="en-US" sz="800" kern="1200" dirty="0" smtClean="0">
                <a:solidFill>
                  <a:schemeClr val="tx1"/>
                </a:solidFill>
                <a:latin typeface="+mn-lt"/>
                <a:ea typeface="+mn-ea"/>
                <a:cs typeface="+mn-cs"/>
              </a:rPr>
              <a:t> se </a:t>
            </a:r>
            <a:r>
              <a:rPr lang="en-US" sz="800" kern="1200" dirty="0" err="1" smtClean="0">
                <a:solidFill>
                  <a:schemeClr val="tx1"/>
                </a:solidFill>
                <a:latin typeface="+mn-lt"/>
                <a:ea typeface="+mn-ea"/>
                <a:cs typeface="+mn-cs"/>
              </a:rPr>
              <a:t>présente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publiquement</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comme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appartenant</a:t>
            </a:r>
            <a:r>
              <a:rPr lang="en-US" sz="800" kern="1200" dirty="0" smtClean="0">
                <a:solidFill>
                  <a:schemeClr val="tx1"/>
                </a:solidFill>
                <a:latin typeface="+mn-lt"/>
                <a:ea typeface="+mn-ea"/>
                <a:cs typeface="+mn-cs"/>
              </a:rPr>
              <a:t> au </a:t>
            </a:r>
            <a:r>
              <a:rPr lang="en-US" sz="800" kern="1200" dirty="0" err="1" smtClean="0">
                <a:solidFill>
                  <a:schemeClr val="tx1"/>
                </a:solidFill>
                <a:latin typeface="+mn-lt"/>
                <a:ea typeface="+mn-ea"/>
                <a:cs typeface="+mn-cs"/>
              </a:rPr>
              <a:t>sexe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revendiqué</a:t>
            </a:r>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2° </a:t>
            </a:r>
            <a:r>
              <a:rPr lang="en-US" sz="800" kern="1200" dirty="0" err="1" smtClean="0">
                <a:solidFill>
                  <a:schemeClr val="tx1"/>
                </a:solidFill>
                <a:latin typeface="+mn-lt"/>
                <a:ea typeface="+mn-ea"/>
                <a:cs typeface="+mn-cs"/>
              </a:rPr>
              <a:t>Qu'elle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est</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connue</a:t>
            </a:r>
            <a:r>
              <a:rPr lang="en-US" sz="800" kern="1200" dirty="0" smtClean="0">
                <a:solidFill>
                  <a:schemeClr val="tx1"/>
                </a:solidFill>
                <a:latin typeface="+mn-lt"/>
                <a:ea typeface="+mn-ea"/>
                <a:cs typeface="+mn-cs"/>
              </a:rPr>
              <a:t> sous le </a:t>
            </a:r>
            <a:r>
              <a:rPr lang="en-US" sz="800" kern="1200" dirty="0" err="1" smtClean="0">
                <a:solidFill>
                  <a:schemeClr val="tx1"/>
                </a:solidFill>
                <a:latin typeface="+mn-lt"/>
                <a:ea typeface="+mn-ea"/>
                <a:cs typeface="+mn-cs"/>
              </a:rPr>
              <a:t>sexe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revendiqué</a:t>
            </a:r>
            <a:r>
              <a:rPr lang="en-US" sz="800" kern="1200" dirty="0" smtClean="0">
                <a:solidFill>
                  <a:schemeClr val="tx1"/>
                </a:solidFill>
                <a:latin typeface="+mn-lt"/>
                <a:ea typeface="+mn-ea"/>
                <a:cs typeface="+mn-cs"/>
              </a:rPr>
              <a:t> de son entourage familial, </a:t>
            </a:r>
            <a:r>
              <a:rPr lang="en-US" sz="800" kern="1200" dirty="0" err="1" smtClean="0">
                <a:solidFill>
                  <a:schemeClr val="tx1"/>
                </a:solidFill>
                <a:latin typeface="+mn-lt"/>
                <a:ea typeface="+mn-ea"/>
                <a:cs typeface="+mn-cs"/>
              </a:rPr>
              <a:t>amical</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ou</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professionnel</a:t>
            </a:r>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3° </a:t>
            </a:r>
            <a:r>
              <a:rPr lang="en-US" sz="800" kern="1200" dirty="0" err="1" smtClean="0">
                <a:solidFill>
                  <a:schemeClr val="tx1"/>
                </a:solidFill>
                <a:latin typeface="+mn-lt"/>
                <a:ea typeface="+mn-ea"/>
                <a:cs typeface="+mn-cs"/>
              </a:rPr>
              <a:t>Qu'elle</a:t>
            </a:r>
            <a:r>
              <a:rPr lang="en-US" sz="800" kern="1200" dirty="0" smtClean="0">
                <a:solidFill>
                  <a:schemeClr val="tx1"/>
                </a:solidFill>
                <a:latin typeface="+mn-lt"/>
                <a:ea typeface="+mn-ea"/>
                <a:cs typeface="+mn-cs"/>
              </a:rPr>
              <a:t> a </a:t>
            </a:r>
            <a:r>
              <a:rPr lang="en-US" sz="800" kern="1200" dirty="0" err="1" smtClean="0">
                <a:solidFill>
                  <a:schemeClr val="tx1"/>
                </a:solidFill>
                <a:latin typeface="+mn-lt"/>
                <a:ea typeface="+mn-ea"/>
                <a:cs typeface="+mn-cs"/>
              </a:rPr>
              <a:t>obtenu</a:t>
            </a:r>
            <a:r>
              <a:rPr lang="en-US" sz="800" kern="1200" dirty="0" smtClean="0">
                <a:solidFill>
                  <a:schemeClr val="tx1"/>
                </a:solidFill>
                <a:latin typeface="+mn-lt"/>
                <a:ea typeface="+mn-ea"/>
                <a:cs typeface="+mn-cs"/>
              </a:rPr>
              <a:t> le </a:t>
            </a:r>
            <a:r>
              <a:rPr lang="en-US" sz="800" kern="1200" dirty="0" err="1" smtClean="0">
                <a:solidFill>
                  <a:schemeClr val="tx1"/>
                </a:solidFill>
                <a:latin typeface="+mn-lt"/>
                <a:ea typeface="+mn-ea"/>
                <a:cs typeface="+mn-cs"/>
              </a:rPr>
              <a:t>changement</a:t>
            </a:r>
            <a:r>
              <a:rPr lang="en-US" sz="800" kern="1200" dirty="0" smtClean="0">
                <a:solidFill>
                  <a:schemeClr val="tx1"/>
                </a:solidFill>
                <a:latin typeface="+mn-lt"/>
                <a:ea typeface="+mn-ea"/>
                <a:cs typeface="+mn-cs"/>
              </a:rPr>
              <a:t> de son </a:t>
            </a:r>
            <a:r>
              <a:rPr lang="en-US" sz="800" kern="1200" dirty="0" err="1" smtClean="0">
                <a:solidFill>
                  <a:schemeClr val="tx1"/>
                </a:solidFill>
                <a:latin typeface="+mn-lt"/>
                <a:ea typeface="+mn-ea"/>
                <a:cs typeface="+mn-cs"/>
              </a:rPr>
              <a:t>prénom</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afin</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qu'il</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corresponde</a:t>
            </a:r>
            <a:r>
              <a:rPr lang="en-US" sz="800" kern="1200" dirty="0" smtClean="0">
                <a:solidFill>
                  <a:schemeClr val="tx1"/>
                </a:solidFill>
                <a:latin typeface="+mn-lt"/>
                <a:ea typeface="+mn-ea"/>
                <a:cs typeface="+mn-cs"/>
              </a:rPr>
              <a:t> au </a:t>
            </a:r>
            <a:r>
              <a:rPr lang="en-US" sz="800" kern="1200" dirty="0" err="1" smtClean="0">
                <a:solidFill>
                  <a:schemeClr val="tx1"/>
                </a:solidFill>
                <a:latin typeface="+mn-lt"/>
                <a:ea typeface="+mn-ea"/>
                <a:cs typeface="+mn-cs"/>
              </a:rPr>
              <a:t>sexe</a:t>
            </a:r>
            <a:r>
              <a:rPr lang="en-US" sz="800" kern="1200" dirty="0" smtClean="0">
                <a:solidFill>
                  <a:schemeClr val="tx1"/>
                </a:solidFill>
                <a:latin typeface="+mn-lt"/>
                <a:ea typeface="+mn-ea"/>
                <a:cs typeface="+mn-cs"/>
              </a:rPr>
              <a:t> </a:t>
            </a:r>
            <a:r>
              <a:rPr lang="en-US" sz="800" kern="1200" dirty="0" err="1" smtClean="0">
                <a:solidFill>
                  <a:schemeClr val="tx1"/>
                </a:solidFill>
                <a:latin typeface="+mn-lt"/>
                <a:ea typeface="+mn-ea"/>
                <a:cs typeface="+mn-cs"/>
              </a:rPr>
              <a:t>revendiqué</a:t>
            </a:r>
            <a:r>
              <a:rPr lang="en-US" sz="800" kern="1200" dirty="0" smtClean="0">
                <a:solidFill>
                  <a:schemeClr val="tx1"/>
                </a:solidFill>
                <a:latin typeface="+mn-lt"/>
                <a:ea typeface="+mn-ea"/>
                <a:cs typeface="+mn-cs"/>
              </a:rPr>
              <a:t> ;</a:t>
            </a:r>
          </a:p>
          <a:p>
            <a:pPr marL="228600" indent="-228600">
              <a:buFont typeface="+mj-lt"/>
              <a:buAutoNum type="arabicPeriod"/>
            </a:pPr>
            <a:endParaRPr lang="en-US" i="0" baseline="0" dirty="0" smtClean="0"/>
          </a:p>
          <a:p>
            <a:pPr marL="0" indent="0">
              <a:buFont typeface="+mj-lt"/>
              <a:buNone/>
            </a:pPr>
            <a:r>
              <a:rPr lang="fr-FR" dirty="0" smtClean="0"/>
              <a:t>Art. 61-6 : « </a:t>
            </a:r>
            <a:r>
              <a:rPr lang="en-US" i="1" dirty="0" smtClean="0"/>
              <a:t>Le fait de ne pas </a:t>
            </a:r>
            <a:r>
              <a:rPr lang="en-US" i="1" dirty="0" err="1" smtClean="0"/>
              <a:t>avoir</a:t>
            </a:r>
            <a:r>
              <a:rPr lang="en-US" i="1" dirty="0" smtClean="0"/>
              <a:t> </a:t>
            </a:r>
            <a:r>
              <a:rPr lang="en-US" i="1" dirty="0" err="1" smtClean="0"/>
              <a:t>subi</a:t>
            </a:r>
            <a:r>
              <a:rPr lang="en-US" i="1" dirty="0" smtClean="0"/>
              <a:t> des </a:t>
            </a:r>
            <a:r>
              <a:rPr lang="en-US" i="1" dirty="0" err="1" smtClean="0"/>
              <a:t>traitements</a:t>
            </a:r>
            <a:r>
              <a:rPr lang="en-US" i="1" dirty="0" smtClean="0"/>
              <a:t> </a:t>
            </a:r>
            <a:r>
              <a:rPr lang="en-US" i="1" dirty="0" err="1" smtClean="0"/>
              <a:t>médicaux</a:t>
            </a:r>
            <a:r>
              <a:rPr lang="en-US" i="1" dirty="0" smtClean="0"/>
              <a:t>, </a:t>
            </a:r>
            <a:r>
              <a:rPr lang="en-US" i="1" dirty="0" err="1" smtClean="0"/>
              <a:t>une</a:t>
            </a:r>
            <a:r>
              <a:rPr lang="en-US" i="1" dirty="0" smtClean="0"/>
              <a:t> </a:t>
            </a:r>
            <a:r>
              <a:rPr lang="en-US" i="1" dirty="0" err="1" smtClean="0"/>
              <a:t>opération</a:t>
            </a:r>
            <a:r>
              <a:rPr lang="en-US" i="1" dirty="0" smtClean="0"/>
              <a:t> </a:t>
            </a:r>
            <a:r>
              <a:rPr lang="en-US" i="1" dirty="0" err="1" smtClean="0"/>
              <a:t>chirurgicale</a:t>
            </a:r>
            <a:r>
              <a:rPr lang="en-US" i="1" dirty="0" smtClean="0"/>
              <a:t> </a:t>
            </a:r>
            <a:r>
              <a:rPr lang="en-US" i="1" dirty="0" err="1" smtClean="0"/>
              <a:t>ou</a:t>
            </a:r>
            <a:r>
              <a:rPr lang="en-US" i="1" dirty="0" smtClean="0"/>
              <a:t> </a:t>
            </a:r>
            <a:r>
              <a:rPr lang="en-US" i="1" dirty="0" err="1" smtClean="0"/>
              <a:t>une</a:t>
            </a:r>
            <a:r>
              <a:rPr lang="en-US" i="1" dirty="0" smtClean="0"/>
              <a:t> </a:t>
            </a:r>
            <a:r>
              <a:rPr lang="en-US" i="1" dirty="0" err="1" smtClean="0"/>
              <a:t>stérilisation</a:t>
            </a:r>
            <a:r>
              <a:rPr lang="en-US" i="1" dirty="0" smtClean="0"/>
              <a:t> ne </a:t>
            </a:r>
            <a:r>
              <a:rPr lang="en-US" i="1" dirty="0" err="1" smtClean="0"/>
              <a:t>peut</a:t>
            </a:r>
            <a:r>
              <a:rPr lang="en-US" i="1" dirty="0" smtClean="0"/>
              <a:t> </a:t>
            </a:r>
            <a:r>
              <a:rPr lang="en-US" i="1" dirty="0" err="1" smtClean="0"/>
              <a:t>motiver</a:t>
            </a:r>
            <a:r>
              <a:rPr lang="en-US" i="1" dirty="0" smtClean="0"/>
              <a:t> le </a:t>
            </a:r>
            <a:r>
              <a:rPr lang="en-US" i="1" dirty="0" err="1" smtClean="0"/>
              <a:t>refus</a:t>
            </a:r>
            <a:r>
              <a:rPr lang="en-US" i="1" dirty="0" smtClean="0"/>
              <a:t> de faire </a:t>
            </a:r>
            <a:r>
              <a:rPr lang="en-US" i="1" dirty="0" err="1" smtClean="0"/>
              <a:t>droit</a:t>
            </a:r>
            <a:r>
              <a:rPr lang="en-US" i="1" dirty="0" smtClean="0"/>
              <a:t> </a:t>
            </a:r>
            <a:r>
              <a:rPr lang="en-US" i="1" dirty="0" err="1" smtClean="0"/>
              <a:t>à</a:t>
            </a:r>
            <a:r>
              <a:rPr lang="en-US" i="1" dirty="0" smtClean="0"/>
              <a:t> la </a:t>
            </a:r>
            <a:r>
              <a:rPr lang="en-US" i="1" dirty="0" err="1" smtClean="0"/>
              <a:t>demande</a:t>
            </a:r>
            <a:r>
              <a:rPr lang="en-US" dirty="0" smtClean="0"/>
              <a:t>.</a:t>
            </a:r>
            <a:r>
              <a:rPr lang="fr-FR" dirty="0" smtClean="0"/>
              <a:t>  »</a:t>
            </a:r>
            <a:endParaRPr lang="en-US" i="0" baseline="0" dirty="0" smtClean="0"/>
          </a:p>
          <a:p>
            <a:pPr marL="228600" indent="-228600">
              <a:buFont typeface="+mj-lt"/>
              <a:buAutoNum type="arabicPeriod"/>
            </a:pPr>
            <a:endParaRPr lang="en-US" i="0" baseline="0" dirty="0" smtClean="0"/>
          </a:p>
          <a:p>
            <a:pPr marL="0" indent="0">
              <a:buFont typeface="+mj-lt"/>
              <a:buNone/>
            </a:pPr>
            <a:r>
              <a:rPr lang="en-US" dirty="0" smtClean="0"/>
              <a:t>AP, </a:t>
            </a:r>
            <a:r>
              <a:rPr lang="en-US" dirty="0" err="1" smtClean="0"/>
              <a:t>Garçon</a:t>
            </a:r>
            <a:r>
              <a:rPr lang="en-US" baseline="0" dirty="0" smtClean="0"/>
              <a:t> et </a:t>
            </a:r>
            <a:r>
              <a:rPr lang="en-US" baseline="0" dirty="0" err="1" smtClean="0"/>
              <a:t>Nicot</a:t>
            </a:r>
            <a:r>
              <a:rPr lang="en-US" baseline="0" dirty="0" smtClean="0"/>
              <a:t> c/ France, 6 </a:t>
            </a:r>
            <a:r>
              <a:rPr lang="en-US" baseline="0" dirty="0" err="1" smtClean="0"/>
              <a:t>avr</a:t>
            </a:r>
            <a:r>
              <a:rPr lang="en-US" baseline="0" dirty="0" smtClean="0"/>
              <a:t>. 2017 : </a:t>
            </a:r>
            <a:br>
              <a:rPr lang="en-US" baseline="0" dirty="0" smtClean="0"/>
            </a:br>
            <a:r>
              <a:rPr lang="en-US" baseline="0" dirty="0" smtClean="0"/>
              <a:t>139. </a:t>
            </a:r>
            <a:r>
              <a:rPr lang="en-US" sz="700" b="1" kern="1200" dirty="0" smtClean="0">
                <a:solidFill>
                  <a:schemeClr val="tx1"/>
                </a:solidFill>
                <a:latin typeface="+mn-lt"/>
                <a:ea typeface="+mn-ea"/>
                <a:cs typeface="+mn-cs"/>
              </a:rPr>
              <a:t>La </a:t>
            </a:r>
            <a:r>
              <a:rPr lang="en-US" sz="700" b="1" kern="1200" dirty="0" err="1" smtClean="0">
                <a:solidFill>
                  <a:schemeClr val="tx1"/>
                </a:solidFill>
                <a:latin typeface="+mn-lt"/>
                <a:ea typeface="+mn-ea"/>
                <a:cs typeface="+mn-cs"/>
              </a:rPr>
              <a:t>Cour</a:t>
            </a:r>
            <a:r>
              <a:rPr lang="en-US" sz="700" b="1" kern="1200" dirty="0" smtClean="0">
                <a:solidFill>
                  <a:schemeClr val="tx1"/>
                </a:solidFill>
                <a:latin typeface="+mn-lt"/>
                <a:ea typeface="+mn-ea"/>
                <a:cs typeface="+mn-cs"/>
              </a:rPr>
              <a:t> observe </a:t>
            </a:r>
            <a:r>
              <a:rPr lang="en-US" sz="700" b="1" kern="1200" dirty="0" err="1" smtClean="0">
                <a:solidFill>
                  <a:schemeClr val="tx1"/>
                </a:solidFill>
                <a:latin typeface="+mn-lt"/>
                <a:ea typeface="+mn-ea"/>
                <a:cs typeface="+mn-cs"/>
              </a:rPr>
              <a:t>cependant</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qu’un</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psychodiagnostic</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préalable</a:t>
            </a:r>
            <a:r>
              <a:rPr lang="en-US" sz="700" b="1" kern="1200" dirty="0" smtClean="0">
                <a:solidFill>
                  <a:schemeClr val="tx1"/>
                </a:solidFill>
                <a:latin typeface="+mn-lt"/>
                <a:ea typeface="+mn-ea"/>
                <a:cs typeface="+mn-cs"/>
              </a:rPr>
              <a:t> figure </a:t>
            </a:r>
            <a:r>
              <a:rPr lang="en-US" sz="700" b="1" kern="1200" dirty="0" err="1" smtClean="0">
                <a:solidFill>
                  <a:schemeClr val="tx1"/>
                </a:solidFill>
                <a:latin typeface="+mn-lt"/>
                <a:ea typeface="+mn-ea"/>
                <a:cs typeface="+mn-cs"/>
              </a:rPr>
              <a:t>parmi</a:t>
            </a:r>
            <a:r>
              <a:rPr lang="en-US" sz="700" b="1" kern="1200" dirty="0" smtClean="0">
                <a:solidFill>
                  <a:schemeClr val="tx1"/>
                </a:solidFill>
                <a:latin typeface="+mn-lt"/>
                <a:ea typeface="+mn-ea"/>
                <a:cs typeface="+mn-cs"/>
              </a:rPr>
              <a:t> les conditions de la reconnaissance </a:t>
            </a:r>
            <a:r>
              <a:rPr lang="en-US" sz="700" b="1" kern="1200" dirty="0" err="1" smtClean="0">
                <a:solidFill>
                  <a:schemeClr val="tx1"/>
                </a:solidFill>
                <a:latin typeface="+mn-lt"/>
                <a:ea typeface="+mn-ea"/>
                <a:cs typeface="+mn-cs"/>
              </a:rPr>
              <a:t>juridique</a:t>
            </a:r>
            <a:r>
              <a:rPr lang="en-US" sz="700" b="1" kern="1200" dirty="0" smtClean="0">
                <a:solidFill>
                  <a:schemeClr val="tx1"/>
                </a:solidFill>
                <a:latin typeface="+mn-lt"/>
                <a:ea typeface="+mn-ea"/>
                <a:cs typeface="+mn-cs"/>
              </a:rPr>
              <a:t> de </a:t>
            </a:r>
            <a:r>
              <a:rPr lang="en-US" sz="700" b="1" kern="1200" dirty="0" err="1" smtClean="0">
                <a:solidFill>
                  <a:schemeClr val="tx1"/>
                </a:solidFill>
                <a:latin typeface="+mn-lt"/>
                <a:ea typeface="+mn-ea"/>
                <a:cs typeface="+mn-cs"/>
              </a:rPr>
              <a:t>l’identité</a:t>
            </a:r>
            <a:r>
              <a:rPr lang="en-US" sz="700" b="1" kern="1200" dirty="0" smtClean="0">
                <a:solidFill>
                  <a:schemeClr val="tx1"/>
                </a:solidFill>
                <a:latin typeface="+mn-lt"/>
                <a:ea typeface="+mn-ea"/>
                <a:cs typeface="+mn-cs"/>
              </a:rPr>
              <a:t> de genre des </a:t>
            </a:r>
            <a:r>
              <a:rPr lang="en-US" sz="700" b="1" kern="1200" dirty="0" err="1" smtClean="0">
                <a:solidFill>
                  <a:schemeClr val="tx1"/>
                </a:solidFill>
                <a:latin typeface="+mn-lt"/>
                <a:ea typeface="+mn-ea"/>
                <a:cs typeface="+mn-cs"/>
              </a:rPr>
              <a:t>personnes</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transgenres</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dans</a:t>
            </a:r>
            <a:r>
              <a:rPr lang="en-US" sz="700" b="1" kern="1200" dirty="0" smtClean="0">
                <a:solidFill>
                  <a:schemeClr val="tx1"/>
                </a:solidFill>
                <a:latin typeface="+mn-lt"/>
                <a:ea typeface="+mn-ea"/>
                <a:cs typeface="+mn-cs"/>
              </a:rPr>
              <a:t> la </a:t>
            </a:r>
            <a:r>
              <a:rPr lang="en-US" sz="700" b="1" kern="1200" dirty="0" err="1" smtClean="0">
                <a:solidFill>
                  <a:schemeClr val="tx1"/>
                </a:solidFill>
                <a:latin typeface="+mn-lt"/>
                <a:ea typeface="+mn-ea"/>
                <a:cs typeface="+mn-cs"/>
              </a:rPr>
              <a:t>très</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grande</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majorité</a:t>
            </a:r>
            <a:r>
              <a:rPr lang="en-US" sz="700" b="1" kern="1200" dirty="0" smtClean="0">
                <a:solidFill>
                  <a:schemeClr val="tx1"/>
                </a:solidFill>
                <a:latin typeface="+mn-lt"/>
                <a:ea typeface="+mn-ea"/>
                <a:cs typeface="+mn-cs"/>
              </a:rPr>
              <a:t> des </a:t>
            </a:r>
            <a:r>
              <a:rPr lang="en-US" sz="700" b="1" kern="1200" dirty="0" err="1" smtClean="0">
                <a:solidFill>
                  <a:schemeClr val="tx1"/>
                </a:solidFill>
                <a:latin typeface="+mn-lt"/>
                <a:ea typeface="+mn-ea"/>
                <a:cs typeface="+mn-cs"/>
              </a:rPr>
              <a:t>quarante</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États</a:t>
            </a:r>
            <a:r>
              <a:rPr lang="en-US" sz="700" b="1" kern="1200" dirty="0" smtClean="0">
                <a:solidFill>
                  <a:schemeClr val="tx1"/>
                </a:solidFill>
                <a:latin typeface="+mn-lt"/>
                <a:ea typeface="+mn-ea"/>
                <a:cs typeface="+mn-cs"/>
              </a:rPr>
              <a:t> parties </a:t>
            </a:r>
            <a:r>
              <a:rPr lang="en-US" sz="700" kern="1200" dirty="0" err="1" smtClean="0">
                <a:solidFill>
                  <a:schemeClr val="tx1"/>
                </a:solidFill>
                <a:latin typeface="+mn-lt"/>
                <a:ea typeface="+mn-ea"/>
                <a:cs typeface="+mn-cs"/>
              </a:rPr>
              <a:t>dans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lesquels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une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telle</a:t>
            </a:r>
            <a:r>
              <a:rPr lang="en-US" sz="700" kern="1200" dirty="0" smtClean="0">
                <a:solidFill>
                  <a:schemeClr val="tx1"/>
                </a:solidFill>
                <a:latin typeface="+mn-lt"/>
                <a:ea typeface="+mn-ea"/>
                <a:cs typeface="+mn-cs"/>
              </a:rPr>
              <a:t> reconnaissance </a:t>
            </a:r>
            <a:r>
              <a:rPr lang="en-US" sz="700" kern="1200" dirty="0" err="1" smtClean="0">
                <a:solidFill>
                  <a:schemeClr val="tx1"/>
                </a:solidFill>
                <a:latin typeface="+mn-lt"/>
                <a:ea typeface="+mn-ea"/>
                <a:cs typeface="+mn-cs"/>
              </a:rPr>
              <a:t>est</a:t>
            </a:r>
            <a:r>
              <a:rPr lang="en-US" sz="700" kern="1200" dirty="0" smtClean="0">
                <a:solidFill>
                  <a:schemeClr val="tx1"/>
                </a:solidFill>
                <a:latin typeface="+mn-lt"/>
                <a:ea typeface="+mn-ea"/>
                <a:cs typeface="+mn-cs"/>
              </a:rPr>
              <a:t> possible : </a:t>
            </a:r>
            <a:r>
              <a:rPr lang="en-US" sz="700" kern="1200" dirty="0" err="1" smtClean="0">
                <a:solidFill>
                  <a:schemeClr val="tx1"/>
                </a:solidFill>
                <a:latin typeface="+mn-lt"/>
                <a:ea typeface="+mn-ea"/>
                <a:cs typeface="+mn-cs"/>
              </a:rPr>
              <a:t>seuls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quatre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d’entre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eux</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ont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adopté</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une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législation</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mettant</a:t>
            </a:r>
            <a:r>
              <a:rPr lang="en-US" sz="700" kern="1200" dirty="0" smtClean="0">
                <a:solidFill>
                  <a:schemeClr val="tx1"/>
                </a:solidFill>
                <a:latin typeface="+mn-lt"/>
                <a:ea typeface="+mn-ea"/>
                <a:cs typeface="+mn-cs"/>
              </a:rPr>
              <a:t> en place </a:t>
            </a:r>
            <a:r>
              <a:rPr lang="en-US" sz="700" kern="1200" dirty="0" err="1" smtClean="0">
                <a:solidFill>
                  <a:schemeClr val="tx1"/>
                </a:solidFill>
                <a:latin typeface="+mn-lt"/>
                <a:ea typeface="+mn-ea"/>
                <a:cs typeface="+mn-cs"/>
              </a:rPr>
              <a:t>une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procédure</a:t>
            </a:r>
            <a:r>
              <a:rPr lang="en-US" sz="700" kern="1200" dirty="0" smtClean="0">
                <a:solidFill>
                  <a:schemeClr val="tx1"/>
                </a:solidFill>
                <a:latin typeface="+mn-lt"/>
                <a:ea typeface="+mn-ea"/>
                <a:cs typeface="+mn-cs"/>
              </a:rPr>
              <a:t> de reconnaissance qui </a:t>
            </a:r>
            <a:r>
              <a:rPr lang="en-US" sz="700" kern="1200" dirty="0" err="1" smtClean="0">
                <a:solidFill>
                  <a:schemeClr val="tx1"/>
                </a:solidFill>
                <a:latin typeface="+mn-lt"/>
                <a:ea typeface="+mn-ea"/>
                <a:cs typeface="+mn-cs"/>
              </a:rPr>
              <a:t>exclut</a:t>
            </a:r>
            <a:r>
              <a:rPr lang="en-US" sz="700" kern="1200" dirty="0" smtClean="0">
                <a:solidFill>
                  <a:schemeClr val="tx1"/>
                </a:solidFill>
                <a:latin typeface="+mn-lt"/>
                <a:ea typeface="+mn-ea"/>
                <a:cs typeface="+mn-cs"/>
              </a:rPr>
              <a:t> un </a:t>
            </a:r>
            <a:r>
              <a:rPr lang="en-US" sz="700" kern="1200" dirty="0" err="1" smtClean="0">
                <a:solidFill>
                  <a:schemeClr val="tx1"/>
                </a:solidFill>
                <a:latin typeface="+mn-lt"/>
                <a:ea typeface="+mn-ea"/>
                <a:cs typeface="+mn-cs"/>
              </a:rPr>
              <a:t>tel</a:t>
            </a:r>
            <a:r>
              <a:rPr lang="en-US" sz="700" kern="1200" dirty="0" smtClean="0">
                <a:solidFill>
                  <a:schemeClr val="tx1"/>
                </a:solidFill>
                <a:latin typeface="+mn-lt"/>
                <a:ea typeface="+mn-ea"/>
                <a:cs typeface="+mn-cs"/>
              </a:rPr>
              <a:t> diagnostic </a:t>
            </a:r>
            <a:r>
              <a:rPr lang="en-US" sz="700" kern="1200" dirty="0" err="1" smtClean="0">
                <a:solidFill>
                  <a:schemeClr val="tx1"/>
                </a:solidFill>
                <a:latin typeface="+mn-lt"/>
                <a:ea typeface="+mn-ea"/>
                <a:cs typeface="+mn-cs"/>
              </a:rPr>
              <a:t>préalable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paragraphe</a:t>
            </a:r>
            <a:r>
              <a:rPr lang="en-US" sz="700" kern="1200" dirty="0" smtClean="0">
                <a:solidFill>
                  <a:schemeClr val="tx1"/>
                </a:solidFill>
                <a:latin typeface="+mn-lt"/>
                <a:ea typeface="+mn-ea"/>
                <a:cs typeface="+mn-cs"/>
              </a:rPr>
              <a:t> 72 ci-</a:t>
            </a:r>
            <a:r>
              <a:rPr lang="en-US" sz="700" kern="1200" dirty="0" err="1" smtClean="0">
                <a:solidFill>
                  <a:schemeClr val="tx1"/>
                </a:solidFill>
                <a:latin typeface="+mn-lt"/>
                <a:ea typeface="+mn-ea"/>
                <a:cs typeface="+mn-cs"/>
              </a:rPr>
              <a:t>dessus</a:t>
            </a:r>
            <a:r>
              <a:rPr lang="en-US" sz="700" kern="1200" dirty="0" smtClean="0">
                <a:solidFill>
                  <a:schemeClr val="tx1"/>
                </a:solidFill>
                <a:latin typeface="+mn-lt"/>
                <a:ea typeface="+mn-ea"/>
                <a:cs typeface="+mn-cs"/>
              </a:rPr>
              <a:t>). Il y a </a:t>
            </a:r>
            <a:r>
              <a:rPr lang="en-US" sz="700" kern="1200" dirty="0" err="1" smtClean="0">
                <a:solidFill>
                  <a:schemeClr val="tx1"/>
                </a:solidFill>
                <a:latin typeface="+mn-lt"/>
                <a:ea typeface="+mn-ea"/>
                <a:cs typeface="+mn-cs"/>
              </a:rPr>
              <a:t>donc</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à</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l’heure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actuelle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une</a:t>
            </a:r>
            <a:r>
              <a:rPr lang="en-US" sz="700" kern="1200" dirty="0" smtClean="0">
                <a:solidFill>
                  <a:schemeClr val="tx1"/>
                </a:solidFill>
                <a:latin typeface="+mn-lt"/>
                <a:ea typeface="+mn-ea"/>
                <a:cs typeface="+mn-cs"/>
              </a:rPr>
              <a:t> quasi-</a:t>
            </a:r>
            <a:r>
              <a:rPr lang="en-US" sz="700" kern="1200" dirty="0" err="1" smtClean="0">
                <a:solidFill>
                  <a:schemeClr val="tx1"/>
                </a:solidFill>
                <a:latin typeface="+mn-lt"/>
                <a:ea typeface="+mn-ea"/>
                <a:cs typeface="+mn-cs"/>
              </a:rPr>
              <a:t>unanimité</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à</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cet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égard</a:t>
            </a:r>
            <a:r>
              <a:rPr lang="en-US" sz="700" kern="1200" dirty="0" smtClean="0">
                <a:solidFill>
                  <a:schemeClr val="tx1"/>
                </a:solidFill>
                <a:latin typeface="+mn-lt"/>
                <a:ea typeface="+mn-ea"/>
                <a:cs typeface="+mn-cs"/>
              </a:rPr>
              <a:t>. </a:t>
            </a:r>
            <a:r>
              <a:rPr lang="en-US" sz="700" b="1" kern="1200" dirty="0" smtClean="0">
                <a:solidFill>
                  <a:schemeClr val="tx1"/>
                </a:solidFill>
                <a:latin typeface="+mn-lt"/>
                <a:ea typeface="+mn-ea"/>
                <a:cs typeface="+mn-cs"/>
              </a:rPr>
              <a:t>Elle </a:t>
            </a:r>
            <a:r>
              <a:rPr lang="en-US" sz="700" b="1" kern="1200" dirty="0" err="1" smtClean="0">
                <a:solidFill>
                  <a:schemeClr val="tx1"/>
                </a:solidFill>
                <a:latin typeface="+mn-lt"/>
                <a:ea typeface="+mn-ea"/>
                <a:cs typeface="+mn-cs"/>
              </a:rPr>
              <a:t>constate</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ensuite</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que</a:t>
            </a:r>
            <a:r>
              <a:rPr lang="en-US" sz="700" b="1" kern="1200" dirty="0" smtClean="0">
                <a:solidFill>
                  <a:schemeClr val="tx1"/>
                </a:solidFill>
                <a:latin typeface="+mn-lt"/>
                <a:ea typeface="+mn-ea"/>
                <a:cs typeface="+mn-cs"/>
              </a:rPr>
              <a:t> le « </a:t>
            </a:r>
            <a:r>
              <a:rPr lang="en-US" sz="700" b="1" kern="1200" dirty="0" err="1" smtClean="0">
                <a:solidFill>
                  <a:schemeClr val="tx1"/>
                </a:solidFill>
                <a:latin typeface="+mn-lt"/>
                <a:ea typeface="+mn-ea"/>
                <a:cs typeface="+mn-cs"/>
              </a:rPr>
              <a:t>transsexualisme</a:t>
            </a:r>
            <a:r>
              <a:rPr lang="en-US" sz="700" b="1" kern="1200" dirty="0" smtClean="0">
                <a:solidFill>
                  <a:schemeClr val="tx1"/>
                </a:solidFill>
                <a:latin typeface="+mn-lt"/>
                <a:ea typeface="+mn-ea"/>
                <a:cs typeface="+mn-cs"/>
              </a:rPr>
              <a:t> » figure au </a:t>
            </a:r>
            <a:r>
              <a:rPr lang="en-US" sz="700" b="1" kern="1200" dirty="0" err="1" smtClean="0">
                <a:solidFill>
                  <a:schemeClr val="tx1"/>
                </a:solidFill>
                <a:latin typeface="+mn-lt"/>
                <a:ea typeface="+mn-ea"/>
                <a:cs typeface="+mn-cs"/>
              </a:rPr>
              <a:t>chapitre</a:t>
            </a:r>
            <a:r>
              <a:rPr lang="en-US" sz="700" b="1" kern="1200" dirty="0" smtClean="0">
                <a:solidFill>
                  <a:schemeClr val="tx1"/>
                </a:solidFill>
                <a:latin typeface="+mn-lt"/>
                <a:ea typeface="+mn-ea"/>
                <a:cs typeface="+mn-cs"/>
              </a:rPr>
              <a:t> 5 de la classification </a:t>
            </a:r>
            <a:r>
              <a:rPr lang="en-US" sz="700" b="1" kern="1200" dirty="0" err="1" smtClean="0">
                <a:solidFill>
                  <a:schemeClr val="tx1"/>
                </a:solidFill>
                <a:latin typeface="+mn-lt"/>
                <a:ea typeface="+mn-ea"/>
                <a:cs typeface="+mn-cs"/>
              </a:rPr>
              <a:t>internationale</a:t>
            </a:r>
            <a:r>
              <a:rPr lang="en-US" sz="700" b="1" kern="1200" dirty="0" smtClean="0">
                <a:solidFill>
                  <a:schemeClr val="tx1"/>
                </a:solidFill>
                <a:latin typeface="+mn-lt"/>
                <a:ea typeface="+mn-ea"/>
                <a:cs typeface="+mn-cs"/>
              </a:rPr>
              <a:t> des maladies </a:t>
            </a:r>
            <a:r>
              <a:rPr lang="en-US" sz="700" kern="1200" dirty="0" smtClean="0">
                <a:solidFill>
                  <a:schemeClr val="tx1"/>
                </a:solidFill>
                <a:latin typeface="+mn-lt"/>
                <a:ea typeface="+mn-ea"/>
                <a:cs typeface="+mn-cs"/>
              </a:rPr>
              <a:t>(CIM-10 ; no F64.0) </a:t>
            </a:r>
            <a:r>
              <a:rPr lang="en-US" sz="700" kern="1200" dirty="0" err="1" smtClean="0">
                <a:solidFill>
                  <a:schemeClr val="tx1"/>
                </a:solidFill>
                <a:latin typeface="+mn-lt"/>
                <a:ea typeface="+mn-ea"/>
                <a:cs typeface="+mn-cs"/>
              </a:rPr>
              <a:t>publié</a:t>
            </a:r>
            <a:r>
              <a:rPr lang="en-US" sz="700" kern="1200" dirty="0" smtClean="0">
                <a:solidFill>
                  <a:schemeClr val="tx1"/>
                </a:solidFill>
                <a:latin typeface="+mn-lt"/>
                <a:ea typeface="+mn-ea"/>
                <a:cs typeface="+mn-cs"/>
              </a:rPr>
              <a:t> par </a:t>
            </a:r>
            <a:r>
              <a:rPr lang="en-US" sz="700" kern="1200" dirty="0" err="1" smtClean="0">
                <a:solidFill>
                  <a:schemeClr val="tx1"/>
                </a:solidFill>
                <a:latin typeface="+mn-lt"/>
                <a:ea typeface="+mn-ea"/>
                <a:cs typeface="+mn-cs"/>
              </a:rPr>
              <a:t>l’Organisation</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mondiale</a:t>
            </a:r>
            <a:r>
              <a:rPr lang="en-US" sz="700" kern="1200" dirty="0" smtClean="0">
                <a:solidFill>
                  <a:schemeClr val="tx1"/>
                </a:solidFill>
                <a:latin typeface="+mn-lt"/>
                <a:ea typeface="+mn-ea"/>
                <a:cs typeface="+mn-cs"/>
              </a:rPr>
              <a:t> de la santé, </a:t>
            </a:r>
            <a:r>
              <a:rPr lang="en-US" sz="700" kern="1200" dirty="0" err="1" smtClean="0">
                <a:solidFill>
                  <a:schemeClr val="tx1"/>
                </a:solidFill>
                <a:latin typeface="+mn-lt"/>
                <a:ea typeface="+mn-ea"/>
                <a:cs typeface="+mn-cs"/>
              </a:rPr>
              <a:t>relatif</a:t>
            </a:r>
            <a:r>
              <a:rPr lang="en-US" sz="700" kern="1200" dirty="0" smtClean="0">
                <a:solidFill>
                  <a:schemeClr val="tx1"/>
                </a:solidFill>
                <a:latin typeface="+mn-lt"/>
                <a:ea typeface="+mn-ea"/>
                <a:cs typeface="+mn-cs"/>
              </a:rPr>
              <a:t> aux « troubles </a:t>
            </a:r>
            <a:r>
              <a:rPr lang="en-US" sz="700" kern="1200" dirty="0" err="1" smtClean="0">
                <a:solidFill>
                  <a:schemeClr val="tx1"/>
                </a:solidFill>
                <a:latin typeface="+mn-lt"/>
                <a:ea typeface="+mn-ea"/>
                <a:cs typeface="+mn-cs"/>
              </a:rPr>
              <a:t>mentaux</a:t>
            </a:r>
            <a:r>
              <a:rPr lang="en-US" sz="700" kern="1200" dirty="0" smtClean="0">
                <a:solidFill>
                  <a:schemeClr val="tx1"/>
                </a:solidFill>
                <a:latin typeface="+mn-lt"/>
                <a:ea typeface="+mn-ea"/>
                <a:cs typeface="+mn-cs"/>
              </a:rPr>
              <a:t> et du </a:t>
            </a:r>
            <a:r>
              <a:rPr lang="en-US" sz="700" kern="1200" dirty="0" err="1" smtClean="0">
                <a:solidFill>
                  <a:schemeClr val="tx1"/>
                </a:solidFill>
                <a:latin typeface="+mn-lt"/>
                <a:ea typeface="+mn-ea"/>
                <a:cs typeface="+mn-cs"/>
              </a:rPr>
              <a:t>comportement</a:t>
            </a:r>
            <a:r>
              <a:rPr lang="en-US" sz="700" kern="1200" dirty="0" smtClean="0">
                <a:solidFill>
                  <a:schemeClr val="tx1"/>
                </a:solidFill>
                <a:latin typeface="+mn-lt"/>
                <a:ea typeface="+mn-ea"/>
                <a:cs typeface="+mn-cs"/>
              </a:rPr>
              <a:t> » (sous-</a:t>
            </a:r>
            <a:r>
              <a:rPr lang="en-US" sz="700" kern="1200" dirty="0" err="1" smtClean="0">
                <a:solidFill>
                  <a:schemeClr val="tx1"/>
                </a:solidFill>
                <a:latin typeface="+mn-lt"/>
                <a:ea typeface="+mn-ea"/>
                <a:cs typeface="+mn-cs"/>
              </a:rPr>
              <a:t>chapitre</a:t>
            </a:r>
            <a:r>
              <a:rPr lang="en-US" sz="700" kern="1200" dirty="0" smtClean="0">
                <a:solidFill>
                  <a:schemeClr val="tx1"/>
                </a:solidFill>
                <a:latin typeface="+mn-lt"/>
                <a:ea typeface="+mn-ea"/>
                <a:cs typeface="+mn-cs"/>
              </a:rPr>
              <a:t> « troubles de la </a:t>
            </a:r>
            <a:r>
              <a:rPr lang="en-US" sz="700" kern="1200" dirty="0" err="1" smtClean="0">
                <a:solidFill>
                  <a:schemeClr val="tx1"/>
                </a:solidFill>
                <a:latin typeface="+mn-lt"/>
                <a:ea typeface="+mn-ea"/>
                <a:cs typeface="+mn-cs"/>
              </a:rPr>
              <a:t>personnalité</a:t>
            </a:r>
            <a:r>
              <a:rPr lang="en-US" sz="700" kern="1200" dirty="0" smtClean="0">
                <a:solidFill>
                  <a:schemeClr val="tx1"/>
                </a:solidFill>
                <a:latin typeface="+mn-lt"/>
                <a:ea typeface="+mn-ea"/>
                <a:cs typeface="+mn-cs"/>
              </a:rPr>
              <a:t> et du </a:t>
            </a:r>
            <a:r>
              <a:rPr lang="en-US" sz="700" kern="1200" dirty="0" err="1" smtClean="0">
                <a:solidFill>
                  <a:schemeClr val="tx1"/>
                </a:solidFill>
                <a:latin typeface="+mn-lt"/>
                <a:ea typeface="+mn-ea"/>
                <a:cs typeface="+mn-cs"/>
              </a:rPr>
              <a:t>comportement</a:t>
            </a:r>
            <a:r>
              <a:rPr lang="en-US" sz="700" kern="1200" dirty="0" smtClean="0">
                <a:solidFill>
                  <a:schemeClr val="tx1"/>
                </a:solidFill>
                <a:latin typeface="+mn-lt"/>
                <a:ea typeface="+mn-ea"/>
                <a:cs typeface="+mn-cs"/>
              </a:rPr>
              <a:t> chez </a:t>
            </a:r>
            <a:r>
              <a:rPr lang="en-US" sz="700" kern="1200" dirty="0" err="1" smtClean="0">
                <a:solidFill>
                  <a:schemeClr val="tx1"/>
                </a:solidFill>
                <a:latin typeface="+mn-lt"/>
                <a:ea typeface="+mn-ea"/>
                <a:cs typeface="+mn-cs"/>
              </a:rPr>
              <a:t>l’adulte</a:t>
            </a:r>
            <a:r>
              <a:rPr lang="en-US" sz="700" kern="1200" dirty="0" smtClean="0">
                <a:solidFill>
                  <a:schemeClr val="tx1"/>
                </a:solidFill>
                <a:latin typeface="+mn-lt"/>
                <a:ea typeface="+mn-ea"/>
                <a:cs typeface="+mn-cs"/>
              </a:rPr>
              <a:t> » ; sous-sous-</a:t>
            </a:r>
            <a:r>
              <a:rPr lang="en-US" sz="700" kern="1200" dirty="0" err="1" smtClean="0">
                <a:solidFill>
                  <a:schemeClr val="tx1"/>
                </a:solidFill>
                <a:latin typeface="+mn-lt"/>
                <a:ea typeface="+mn-ea"/>
                <a:cs typeface="+mn-cs"/>
              </a:rPr>
              <a:t>chapitre</a:t>
            </a:r>
            <a:r>
              <a:rPr lang="en-US" sz="700" kern="1200" dirty="0" smtClean="0">
                <a:solidFill>
                  <a:schemeClr val="tx1"/>
                </a:solidFill>
                <a:latin typeface="+mn-lt"/>
                <a:ea typeface="+mn-ea"/>
                <a:cs typeface="+mn-cs"/>
              </a:rPr>
              <a:t> « troubles de </a:t>
            </a:r>
            <a:r>
              <a:rPr lang="en-US" sz="700" kern="1200" dirty="0" err="1" smtClean="0">
                <a:solidFill>
                  <a:schemeClr val="tx1"/>
                </a:solidFill>
                <a:latin typeface="+mn-lt"/>
                <a:ea typeface="+mn-ea"/>
                <a:cs typeface="+mn-cs"/>
              </a:rPr>
              <a:t>l’identité</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sexuelle</a:t>
            </a:r>
            <a:r>
              <a:rPr lang="en-US" sz="700" kern="1200" dirty="0" smtClean="0">
                <a:solidFill>
                  <a:schemeClr val="tx1"/>
                </a:solidFill>
                <a:latin typeface="+mn-lt"/>
                <a:ea typeface="+mn-ea"/>
                <a:cs typeface="+mn-cs"/>
              </a:rPr>
              <a:t> »). </a:t>
            </a:r>
            <a:r>
              <a:rPr lang="en-US" sz="700" b="1" kern="1200" dirty="0" smtClean="0">
                <a:solidFill>
                  <a:schemeClr val="tx1"/>
                </a:solidFill>
                <a:latin typeface="+mn-lt"/>
                <a:ea typeface="+mn-ea"/>
                <a:cs typeface="+mn-cs"/>
              </a:rPr>
              <a:t>Elle </a:t>
            </a:r>
            <a:r>
              <a:rPr lang="en-US" sz="700" b="1" kern="1200" dirty="0" err="1" smtClean="0">
                <a:solidFill>
                  <a:schemeClr val="tx1"/>
                </a:solidFill>
                <a:latin typeface="+mn-lt"/>
                <a:ea typeface="+mn-ea"/>
                <a:cs typeface="+mn-cs"/>
              </a:rPr>
              <a:t>relève</a:t>
            </a:r>
            <a:r>
              <a:rPr lang="en-US" sz="700" b="1" kern="1200" dirty="0" smtClean="0">
                <a:solidFill>
                  <a:schemeClr val="tx1"/>
                </a:solidFill>
                <a:latin typeface="+mn-lt"/>
                <a:ea typeface="+mn-ea"/>
                <a:cs typeface="+mn-cs"/>
              </a:rPr>
              <a:t> de plus </a:t>
            </a:r>
            <a:r>
              <a:rPr lang="en-US" sz="700" b="1" kern="1200" dirty="0" err="1" smtClean="0">
                <a:solidFill>
                  <a:schemeClr val="tx1"/>
                </a:solidFill>
                <a:latin typeface="+mn-lt"/>
                <a:ea typeface="+mn-ea"/>
                <a:cs typeface="+mn-cs"/>
              </a:rPr>
              <a:t>que</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contrairement</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à</a:t>
            </a:r>
            <a:r>
              <a:rPr lang="en-US" sz="700" b="1" kern="1200" dirty="0" smtClean="0">
                <a:solidFill>
                  <a:schemeClr val="tx1"/>
                </a:solidFill>
                <a:latin typeface="+mn-lt"/>
                <a:ea typeface="+mn-ea"/>
                <a:cs typeface="+mn-cs"/>
              </a:rPr>
              <a:t> la condition de </a:t>
            </a:r>
            <a:r>
              <a:rPr lang="en-US" sz="700" b="1" kern="1200" dirty="0" err="1" smtClean="0">
                <a:solidFill>
                  <a:schemeClr val="tx1"/>
                </a:solidFill>
                <a:latin typeface="+mn-lt"/>
                <a:ea typeface="+mn-ea"/>
                <a:cs typeface="+mn-cs"/>
              </a:rPr>
              <a:t>stérilité</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l’obligation</a:t>
            </a:r>
            <a:r>
              <a:rPr lang="en-US" sz="700" b="1" kern="1200" dirty="0" smtClean="0">
                <a:solidFill>
                  <a:schemeClr val="tx1"/>
                </a:solidFill>
                <a:latin typeface="+mn-lt"/>
                <a:ea typeface="+mn-ea"/>
                <a:cs typeface="+mn-cs"/>
              </a:rPr>
              <a:t> d’un </a:t>
            </a:r>
            <a:r>
              <a:rPr lang="en-US" sz="700" b="1" kern="1200" dirty="0" err="1" smtClean="0">
                <a:solidFill>
                  <a:schemeClr val="tx1"/>
                </a:solidFill>
                <a:latin typeface="+mn-lt"/>
                <a:ea typeface="+mn-ea"/>
                <a:cs typeface="+mn-cs"/>
              </a:rPr>
              <a:t>psychodiagnostic</a:t>
            </a:r>
            <a:r>
              <a:rPr lang="en-US" sz="700" b="1" kern="1200" dirty="0" smtClean="0">
                <a:solidFill>
                  <a:schemeClr val="tx1"/>
                </a:solidFill>
                <a:latin typeface="+mn-lt"/>
                <a:ea typeface="+mn-ea"/>
                <a:cs typeface="+mn-cs"/>
              </a:rPr>
              <a:t> </a:t>
            </a:r>
            <a:r>
              <a:rPr lang="en-US" sz="700" b="1" kern="1200" dirty="0" err="1" smtClean="0">
                <a:solidFill>
                  <a:schemeClr val="tx1"/>
                </a:solidFill>
                <a:latin typeface="+mn-lt"/>
                <a:ea typeface="+mn-ea"/>
                <a:cs typeface="+mn-cs"/>
              </a:rPr>
              <a:t>préalable</a:t>
            </a:r>
            <a:r>
              <a:rPr lang="en-US" sz="700" b="1" kern="1200" dirty="0" smtClean="0">
                <a:solidFill>
                  <a:schemeClr val="tx1"/>
                </a:solidFill>
                <a:latin typeface="+mn-lt"/>
                <a:ea typeface="+mn-ea"/>
                <a:cs typeface="+mn-cs"/>
              </a:rPr>
              <a:t> ne met pas </a:t>
            </a:r>
            <a:r>
              <a:rPr lang="en-US" sz="700" b="1" kern="1200" dirty="0" err="1" smtClean="0">
                <a:solidFill>
                  <a:schemeClr val="tx1"/>
                </a:solidFill>
                <a:latin typeface="+mn-lt"/>
                <a:ea typeface="+mn-ea"/>
                <a:cs typeface="+mn-cs"/>
              </a:rPr>
              <a:t>directement</a:t>
            </a:r>
            <a:r>
              <a:rPr lang="en-US" sz="700" b="1" kern="1200" dirty="0" smtClean="0">
                <a:solidFill>
                  <a:schemeClr val="tx1"/>
                </a:solidFill>
                <a:latin typeface="+mn-lt"/>
                <a:ea typeface="+mn-ea"/>
                <a:cs typeface="+mn-cs"/>
              </a:rPr>
              <a:t> en cause </a:t>
            </a:r>
            <a:r>
              <a:rPr lang="en-US" sz="700" b="1" kern="1200" dirty="0" err="1" smtClean="0">
                <a:solidFill>
                  <a:schemeClr val="tx1"/>
                </a:solidFill>
                <a:latin typeface="+mn-lt"/>
                <a:ea typeface="+mn-ea"/>
                <a:cs typeface="+mn-cs"/>
              </a:rPr>
              <a:t>l’intégrité</a:t>
            </a:r>
            <a:r>
              <a:rPr lang="en-US" sz="700" b="1" kern="1200" dirty="0" smtClean="0">
                <a:solidFill>
                  <a:schemeClr val="tx1"/>
                </a:solidFill>
                <a:latin typeface="+mn-lt"/>
                <a:ea typeface="+mn-ea"/>
                <a:cs typeface="+mn-cs"/>
              </a:rPr>
              <a:t> physique des </a:t>
            </a:r>
            <a:r>
              <a:rPr lang="en-US" sz="700" b="1" kern="1200" dirty="0" err="1" smtClean="0">
                <a:solidFill>
                  <a:schemeClr val="tx1"/>
                </a:solidFill>
                <a:latin typeface="+mn-lt"/>
                <a:ea typeface="+mn-ea"/>
                <a:cs typeface="+mn-cs"/>
              </a:rPr>
              <a:t>individus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Enfin</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elle</a:t>
            </a:r>
            <a:r>
              <a:rPr lang="en-US" sz="700" kern="1200" dirty="0" smtClean="0">
                <a:solidFill>
                  <a:schemeClr val="tx1"/>
                </a:solidFill>
                <a:latin typeface="+mn-lt"/>
                <a:ea typeface="+mn-ea"/>
                <a:cs typeface="+mn-cs"/>
              </a:rPr>
              <a:t> note </a:t>
            </a:r>
            <a:r>
              <a:rPr lang="en-US" sz="700" kern="1200" dirty="0" err="1" smtClean="0">
                <a:solidFill>
                  <a:schemeClr val="tx1"/>
                </a:solidFill>
                <a:latin typeface="+mn-lt"/>
                <a:ea typeface="+mn-ea"/>
                <a:cs typeface="+mn-cs"/>
              </a:rPr>
              <a:t>surabondamment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que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si</a:t>
            </a:r>
            <a:r>
              <a:rPr lang="en-US" sz="700" kern="1200" dirty="0" smtClean="0">
                <a:solidFill>
                  <a:schemeClr val="tx1"/>
                </a:solidFill>
                <a:latin typeface="+mn-lt"/>
                <a:ea typeface="+mn-ea"/>
                <a:cs typeface="+mn-cs"/>
              </a:rPr>
              <a:t> le </a:t>
            </a:r>
            <a:r>
              <a:rPr lang="en-US" sz="700" kern="1200" dirty="0" err="1" smtClean="0">
                <a:solidFill>
                  <a:schemeClr val="tx1"/>
                </a:solidFill>
                <a:latin typeface="+mn-lt"/>
                <a:ea typeface="+mn-ea"/>
                <a:cs typeface="+mn-cs"/>
              </a:rPr>
              <a:t>Commissaire</a:t>
            </a:r>
            <a:r>
              <a:rPr lang="en-US" sz="700" kern="1200" dirty="0" smtClean="0">
                <a:solidFill>
                  <a:schemeClr val="tx1"/>
                </a:solidFill>
                <a:latin typeface="+mn-lt"/>
                <a:ea typeface="+mn-ea"/>
                <a:cs typeface="+mn-cs"/>
              </a:rPr>
              <a:t> aux </a:t>
            </a:r>
            <a:r>
              <a:rPr lang="en-US" sz="700" kern="1200" dirty="0" err="1" smtClean="0">
                <a:solidFill>
                  <a:schemeClr val="tx1"/>
                </a:solidFill>
                <a:latin typeface="+mn-lt"/>
                <a:ea typeface="+mn-ea"/>
                <a:cs typeface="+mn-cs"/>
              </a:rPr>
              <a:t>droits</a:t>
            </a:r>
            <a:r>
              <a:rPr lang="en-US" sz="700" kern="1200" dirty="0" smtClean="0">
                <a:solidFill>
                  <a:schemeClr val="tx1"/>
                </a:solidFill>
                <a:latin typeface="+mn-lt"/>
                <a:ea typeface="+mn-ea"/>
                <a:cs typeface="+mn-cs"/>
              </a:rPr>
              <a:t> de </a:t>
            </a:r>
            <a:r>
              <a:rPr lang="en-US" sz="700" kern="1200" dirty="0" err="1" smtClean="0">
                <a:solidFill>
                  <a:schemeClr val="tx1"/>
                </a:solidFill>
                <a:latin typeface="+mn-lt"/>
                <a:ea typeface="+mn-ea"/>
                <a:cs typeface="+mn-cs"/>
              </a:rPr>
              <a:t>l’homme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paragraphe</a:t>
            </a:r>
            <a:r>
              <a:rPr lang="en-US" sz="700" kern="1200" dirty="0" smtClean="0">
                <a:solidFill>
                  <a:schemeClr val="tx1"/>
                </a:solidFill>
                <a:latin typeface="+mn-lt"/>
                <a:ea typeface="+mn-ea"/>
                <a:cs typeface="+mn-cs"/>
              </a:rPr>
              <a:t> 73 ci-</a:t>
            </a:r>
            <a:r>
              <a:rPr lang="en-US" sz="700" kern="1200" dirty="0" err="1" smtClean="0">
                <a:solidFill>
                  <a:schemeClr val="tx1"/>
                </a:solidFill>
                <a:latin typeface="+mn-lt"/>
                <a:ea typeface="+mn-ea"/>
                <a:cs typeface="+mn-cs"/>
              </a:rPr>
              <a:t>dessus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souligne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que</a:t>
            </a:r>
            <a:r>
              <a:rPr lang="en-US" sz="700" kern="1200" dirty="0" smtClean="0">
                <a:solidFill>
                  <a:schemeClr val="tx1"/>
                </a:solidFill>
                <a:latin typeface="+mn-lt"/>
                <a:ea typeface="+mn-ea"/>
                <a:cs typeface="+mn-cs"/>
              </a:rPr>
              <a:t> la condition d’un diagnostic </a:t>
            </a:r>
            <a:r>
              <a:rPr lang="en-US" sz="700" kern="1200" dirty="0" err="1" smtClean="0">
                <a:solidFill>
                  <a:schemeClr val="tx1"/>
                </a:solidFill>
                <a:latin typeface="+mn-lt"/>
                <a:ea typeface="+mn-ea"/>
                <a:cs typeface="+mn-cs"/>
              </a:rPr>
              <a:t>psychiatrique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peut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devenir</a:t>
            </a:r>
            <a:r>
              <a:rPr lang="en-US" sz="700" kern="1200" dirty="0" smtClean="0">
                <a:solidFill>
                  <a:schemeClr val="tx1"/>
                </a:solidFill>
                <a:latin typeface="+mn-lt"/>
                <a:ea typeface="+mn-ea"/>
                <a:cs typeface="+mn-cs"/>
              </a:rPr>
              <a:t> un obstacle </a:t>
            </a:r>
            <a:r>
              <a:rPr lang="en-US" sz="700" kern="1200" dirty="0" err="1" smtClean="0">
                <a:solidFill>
                  <a:schemeClr val="tx1"/>
                </a:solidFill>
                <a:latin typeface="+mn-lt"/>
                <a:ea typeface="+mn-ea"/>
                <a:cs typeface="+mn-cs"/>
              </a:rPr>
              <a:t>à</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l’exercice</a:t>
            </a:r>
            <a:r>
              <a:rPr lang="en-US" sz="700" kern="1200" dirty="0" smtClean="0">
                <a:solidFill>
                  <a:schemeClr val="tx1"/>
                </a:solidFill>
                <a:latin typeface="+mn-lt"/>
                <a:ea typeface="+mn-ea"/>
                <a:cs typeface="+mn-cs"/>
              </a:rPr>
              <a:t> de </a:t>
            </a:r>
            <a:r>
              <a:rPr lang="en-US" sz="700" kern="1200" dirty="0" err="1" smtClean="0">
                <a:solidFill>
                  <a:schemeClr val="tx1"/>
                </a:solidFill>
                <a:latin typeface="+mn-lt"/>
                <a:ea typeface="+mn-ea"/>
                <a:cs typeface="+mn-cs"/>
              </a:rPr>
              <a:t>leurs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droits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fondamentaux</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notamment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lorsqu’il</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sert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à</a:t>
            </a:r>
            <a:r>
              <a:rPr lang="en-US" sz="700" kern="1200" dirty="0" smtClean="0">
                <a:solidFill>
                  <a:schemeClr val="tx1"/>
                </a:solidFill>
                <a:latin typeface="+mn-lt"/>
                <a:ea typeface="+mn-ea"/>
                <a:cs typeface="+mn-cs"/>
              </a:rPr>
              <a:t> limiter </a:t>
            </a:r>
            <a:r>
              <a:rPr lang="en-US" sz="700" kern="1200" dirty="0" err="1" smtClean="0">
                <a:solidFill>
                  <a:schemeClr val="tx1"/>
                </a:solidFill>
                <a:latin typeface="+mn-lt"/>
                <a:ea typeface="+mn-ea"/>
                <a:cs typeface="+mn-cs"/>
              </a:rPr>
              <a:t>leur</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capacité</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juridique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ou</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à</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leur</a:t>
            </a:r>
            <a:r>
              <a:rPr lang="en-US" sz="700" kern="1200" dirty="0" smtClean="0">
                <a:solidFill>
                  <a:schemeClr val="tx1"/>
                </a:solidFill>
                <a:latin typeface="+mn-lt"/>
                <a:ea typeface="+mn-ea"/>
                <a:cs typeface="+mn-cs"/>
              </a:rPr>
              <a:t> imposer un </a:t>
            </a:r>
            <a:r>
              <a:rPr lang="en-US" sz="700" kern="1200" dirty="0" err="1" smtClean="0">
                <a:solidFill>
                  <a:schemeClr val="tx1"/>
                </a:solidFill>
                <a:latin typeface="+mn-lt"/>
                <a:ea typeface="+mn-ea"/>
                <a:cs typeface="+mn-cs"/>
              </a:rPr>
              <a:t>traitement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médical</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il</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n’apparaît</a:t>
            </a:r>
            <a:r>
              <a:rPr lang="en-US" sz="700" kern="1200" dirty="0" smtClean="0">
                <a:solidFill>
                  <a:schemeClr val="tx1"/>
                </a:solidFill>
                <a:latin typeface="+mn-lt"/>
                <a:ea typeface="+mn-ea"/>
                <a:cs typeface="+mn-cs"/>
              </a:rPr>
              <a:t> pas </a:t>
            </a:r>
            <a:r>
              <a:rPr lang="en-US" sz="700" kern="1200" dirty="0" err="1" smtClean="0">
                <a:solidFill>
                  <a:schemeClr val="tx1"/>
                </a:solidFill>
                <a:latin typeface="+mn-lt"/>
                <a:ea typeface="+mn-ea"/>
                <a:cs typeface="+mn-cs"/>
              </a:rPr>
              <a:t>qu’il</a:t>
            </a:r>
            <a:r>
              <a:rPr lang="en-US" sz="700" kern="1200" dirty="0" smtClean="0">
                <a:solidFill>
                  <a:schemeClr val="tx1"/>
                </a:solidFill>
                <a:latin typeface="+mn-lt"/>
                <a:ea typeface="+mn-ea"/>
                <a:cs typeface="+mn-cs"/>
              </a:rPr>
              <a:t> y </a:t>
            </a:r>
            <a:r>
              <a:rPr lang="en-US" sz="700" kern="1200" dirty="0" err="1" smtClean="0">
                <a:solidFill>
                  <a:schemeClr val="tx1"/>
                </a:solidFill>
                <a:latin typeface="+mn-lt"/>
                <a:ea typeface="+mn-ea"/>
                <a:cs typeface="+mn-cs"/>
              </a:rPr>
              <a:t>ait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sur</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ce</a:t>
            </a:r>
            <a:r>
              <a:rPr lang="en-US" sz="700" kern="1200" dirty="0" smtClean="0">
                <a:solidFill>
                  <a:schemeClr val="tx1"/>
                </a:solidFill>
                <a:latin typeface="+mn-lt"/>
                <a:ea typeface="+mn-ea"/>
                <a:cs typeface="+mn-cs"/>
              </a:rPr>
              <a:t> point des </a:t>
            </a:r>
            <a:r>
              <a:rPr lang="en-US" sz="700" kern="1200" dirty="0" err="1" smtClean="0">
                <a:solidFill>
                  <a:schemeClr val="tx1"/>
                </a:solidFill>
                <a:latin typeface="+mn-lt"/>
                <a:ea typeface="+mn-ea"/>
                <a:cs typeface="+mn-cs"/>
              </a:rPr>
              <a:t>prises</a:t>
            </a:r>
            <a:r>
              <a:rPr lang="en-US" sz="700" kern="1200" dirty="0" smtClean="0">
                <a:solidFill>
                  <a:schemeClr val="tx1"/>
                </a:solidFill>
                <a:latin typeface="+mn-lt"/>
                <a:ea typeface="+mn-ea"/>
                <a:cs typeface="+mn-cs"/>
              </a:rPr>
              <a:t> de position </a:t>
            </a:r>
            <a:r>
              <a:rPr lang="en-US" sz="700" kern="1200" dirty="0" err="1" smtClean="0">
                <a:solidFill>
                  <a:schemeClr val="tx1"/>
                </a:solidFill>
                <a:latin typeface="+mn-lt"/>
                <a:ea typeface="+mn-ea"/>
                <a:cs typeface="+mn-cs"/>
              </a:rPr>
              <a:t>d’acteurs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européens</a:t>
            </a:r>
            <a:r>
              <a:rPr lang="en-US" sz="700" kern="1200" dirty="0" smtClean="0">
                <a:solidFill>
                  <a:schemeClr val="tx1"/>
                </a:solidFill>
                <a:latin typeface="+mn-lt"/>
                <a:ea typeface="+mn-ea"/>
                <a:cs typeface="+mn-cs"/>
              </a:rPr>
              <a:t> et </a:t>
            </a:r>
            <a:r>
              <a:rPr lang="en-US" sz="700" kern="1200" dirty="0" err="1" smtClean="0">
                <a:solidFill>
                  <a:schemeClr val="tx1"/>
                </a:solidFill>
                <a:latin typeface="+mn-lt"/>
                <a:ea typeface="+mn-ea"/>
                <a:cs typeface="+mn-cs"/>
              </a:rPr>
              <a:t>internationaux</a:t>
            </a:r>
            <a:r>
              <a:rPr lang="en-US" sz="700" kern="1200" dirty="0" smtClean="0">
                <a:solidFill>
                  <a:schemeClr val="tx1"/>
                </a:solidFill>
                <a:latin typeface="+mn-lt"/>
                <a:ea typeface="+mn-ea"/>
                <a:cs typeface="+mn-cs"/>
              </a:rPr>
              <a:t> de promotion et de </a:t>
            </a:r>
            <a:r>
              <a:rPr lang="en-US" sz="700" kern="1200" dirty="0" err="1" smtClean="0">
                <a:solidFill>
                  <a:schemeClr val="tx1"/>
                </a:solidFill>
                <a:latin typeface="+mn-lt"/>
                <a:ea typeface="+mn-ea"/>
                <a:cs typeface="+mn-cs"/>
              </a:rPr>
              <a:t>défense</a:t>
            </a:r>
            <a:r>
              <a:rPr lang="en-US" sz="700" kern="1200" dirty="0" smtClean="0">
                <a:solidFill>
                  <a:schemeClr val="tx1"/>
                </a:solidFill>
                <a:latin typeface="+mn-lt"/>
                <a:ea typeface="+mn-ea"/>
                <a:cs typeface="+mn-cs"/>
              </a:rPr>
              <a:t> des </a:t>
            </a:r>
            <a:r>
              <a:rPr lang="en-US" sz="700" kern="1200" dirty="0" err="1" smtClean="0">
                <a:solidFill>
                  <a:schemeClr val="tx1"/>
                </a:solidFill>
                <a:latin typeface="+mn-lt"/>
                <a:ea typeface="+mn-ea"/>
                <a:cs typeface="+mn-cs"/>
              </a:rPr>
              <a:t>droits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fondamentaux</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aussi</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tranchées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que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sur</a:t>
            </a:r>
            <a:r>
              <a:rPr lang="en-US" sz="700" kern="1200" dirty="0" smtClean="0">
                <a:solidFill>
                  <a:schemeClr val="tx1"/>
                </a:solidFill>
                <a:latin typeface="+mn-lt"/>
                <a:ea typeface="+mn-ea"/>
                <a:cs typeface="+mn-cs"/>
              </a:rPr>
              <a:t> la condition de </a:t>
            </a:r>
            <a:r>
              <a:rPr lang="en-US" sz="700" kern="1200" dirty="0" err="1" smtClean="0">
                <a:solidFill>
                  <a:schemeClr val="tx1"/>
                </a:solidFill>
                <a:latin typeface="+mn-lt"/>
                <a:ea typeface="+mn-ea"/>
                <a:cs typeface="+mn-cs"/>
              </a:rPr>
              <a:t>stérilité</a:t>
            </a:r>
            <a:r>
              <a:rPr lang="en-US" sz="700" kern="1200" dirty="0" smtClean="0">
                <a:solidFill>
                  <a:schemeClr val="tx1"/>
                </a:solidFill>
                <a:latin typeface="+mn-lt"/>
                <a:ea typeface="+mn-ea"/>
                <a:cs typeface="+mn-cs"/>
              </a:rPr>
              <a:t>.</a:t>
            </a:r>
            <a:br>
              <a:rPr lang="en-US" sz="700" kern="1200" dirty="0" smtClean="0">
                <a:solidFill>
                  <a:schemeClr val="tx1"/>
                </a:solidFill>
                <a:latin typeface="+mn-lt"/>
                <a:ea typeface="+mn-ea"/>
                <a:cs typeface="+mn-cs"/>
              </a:rPr>
            </a:br>
            <a:r>
              <a:rPr lang="en-US" sz="700" kern="1200" dirty="0" smtClean="0">
                <a:solidFill>
                  <a:schemeClr val="tx1"/>
                </a:solidFill>
                <a:latin typeface="+mn-lt"/>
                <a:ea typeface="+mn-ea"/>
                <a:cs typeface="+mn-cs"/>
              </a:rPr>
              <a:t>140. La </a:t>
            </a:r>
            <a:r>
              <a:rPr lang="en-US" sz="700" kern="1200" dirty="0" err="1" smtClean="0">
                <a:solidFill>
                  <a:schemeClr val="tx1"/>
                </a:solidFill>
                <a:latin typeface="+mn-lt"/>
                <a:ea typeface="+mn-ea"/>
                <a:cs typeface="+mn-cs"/>
              </a:rPr>
              <a:t>Cour</a:t>
            </a:r>
            <a:r>
              <a:rPr lang="en-US" sz="700" kern="1200" dirty="0" smtClean="0">
                <a:solidFill>
                  <a:schemeClr val="tx1"/>
                </a:solidFill>
                <a:latin typeface="+mn-lt"/>
                <a:ea typeface="+mn-ea"/>
                <a:cs typeface="+mn-cs"/>
              </a:rPr>
              <a:t> en </a:t>
            </a:r>
            <a:r>
              <a:rPr lang="en-US" sz="700" kern="1200" dirty="0" err="1" smtClean="0">
                <a:solidFill>
                  <a:schemeClr val="tx1"/>
                </a:solidFill>
                <a:latin typeface="+mn-lt"/>
                <a:ea typeface="+mn-ea"/>
                <a:cs typeface="+mn-cs"/>
              </a:rPr>
              <a:t>déduit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que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même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si</a:t>
            </a:r>
            <a:r>
              <a:rPr lang="en-US" sz="700" kern="1200" dirty="0" smtClean="0">
                <a:solidFill>
                  <a:schemeClr val="tx1"/>
                </a:solidFill>
                <a:latin typeface="+mn-lt"/>
                <a:ea typeface="+mn-ea"/>
                <a:cs typeface="+mn-cs"/>
              </a:rPr>
              <a:t> un aspect important de </a:t>
            </a:r>
            <a:r>
              <a:rPr lang="en-US" sz="700" kern="1200" dirty="0" err="1" smtClean="0">
                <a:solidFill>
                  <a:schemeClr val="tx1"/>
                </a:solidFill>
                <a:latin typeface="+mn-lt"/>
                <a:ea typeface="+mn-ea"/>
                <a:cs typeface="+mn-cs"/>
              </a:rPr>
              <a:t>l’identité</a:t>
            </a:r>
            <a:r>
              <a:rPr lang="en-US" sz="700" kern="1200" dirty="0" smtClean="0">
                <a:solidFill>
                  <a:schemeClr val="tx1"/>
                </a:solidFill>
                <a:latin typeface="+mn-lt"/>
                <a:ea typeface="+mn-ea"/>
                <a:cs typeface="+mn-cs"/>
              </a:rPr>
              <a:t> des </a:t>
            </a:r>
            <a:r>
              <a:rPr lang="en-US" sz="700" kern="1200" dirty="0" err="1" smtClean="0">
                <a:solidFill>
                  <a:schemeClr val="tx1"/>
                </a:solidFill>
                <a:latin typeface="+mn-lt"/>
                <a:ea typeface="+mn-ea"/>
                <a:cs typeface="+mn-cs"/>
              </a:rPr>
              <a:t>personnes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transgenres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est</a:t>
            </a:r>
            <a:r>
              <a:rPr lang="en-US" sz="700" kern="1200" dirty="0" smtClean="0">
                <a:solidFill>
                  <a:schemeClr val="tx1"/>
                </a:solidFill>
                <a:latin typeface="+mn-lt"/>
                <a:ea typeface="+mn-ea"/>
                <a:cs typeface="+mn-cs"/>
              </a:rPr>
              <a:t> en cause </a:t>
            </a:r>
            <a:r>
              <a:rPr lang="en-US" sz="700" kern="1200" dirty="0" err="1" smtClean="0">
                <a:solidFill>
                  <a:schemeClr val="tx1"/>
                </a:solidFill>
                <a:latin typeface="+mn-lt"/>
                <a:ea typeface="+mn-ea"/>
                <a:cs typeface="+mn-cs"/>
              </a:rPr>
              <a:t>dès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lors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qu’il</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s’agit</a:t>
            </a:r>
            <a:r>
              <a:rPr lang="en-US" sz="700" kern="1200" dirty="0" smtClean="0">
                <a:solidFill>
                  <a:schemeClr val="tx1"/>
                </a:solidFill>
                <a:latin typeface="+mn-lt"/>
                <a:ea typeface="+mn-ea"/>
                <a:cs typeface="+mn-cs"/>
              </a:rPr>
              <a:t> de la reconnaissance de </a:t>
            </a:r>
            <a:r>
              <a:rPr lang="en-US" sz="700" kern="1200" dirty="0" err="1" smtClean="0">
                <a:solidFill>
                  <a:schemeClr val="tx1"/>
                </a:solidFill>
                <a:latin typeface="+mn-lt"/>
                <a:ea typeface="+mn-ea"/>
                <a:cs typeface="+mn-cs"/>
              </a:rPr>
              <a:t>leur</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identité</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sexuelle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paragraphe</a:t>
            </a:r>
            <a:r>
              <a:rPr lang="en-US" sz="700" kern="1200" dirty="0" smtClean="0">
                <a:solidFill>
                  <a:schemeClr val="tx1"/>
                </a:solidFill>
                <a:latin typeface="+mn-lt"/>
                <a:ea typeface="+mn-ea"/>
                <a:cs typeface="+mn-cs"/>
              </a:rPr>
              <a:t> 123 ci-</a:t>
            </a:r>
            <a:r>
              <a:rPr lang="en-US" sz="700" kern="1200" dirty="0" err="1" smtClean="0">
                <a:solidFill>
                  <a:schemeClr val="tx1"/>
                </a:solidFill>
                <a:latin typeface="+mn-lt"/>
                <a:ea typeface="+mn-ea"/>
                <a:cs typeface="+mn-cs"/>
              </a:rPr>
              <a:t>dessus</a:t>
            </a:r>
            <a:r>
              <a:rPr lang="en-US" sz="700" kern="1200" dirty="0" smtClean="0">
                <a:solidFill>
                  <a:schemeClr val="tx1"/>
                </a:solidFill>
                <a:latin typeface="+mn-lt"/>
                <a:ea typeface="+mn-ea"/>
                <a:cs typeface="+mn-cs"/>
              </a:rPr>
              <a:t>), les </a:t>
            </a:r>
            <a:r>
              <a:rPr lang="en-US" sz="700" kern="1200" dirty="0" err="1" smtClean="0">
                <a:solidFill>
                  <a:schemeClr val="tx1"/>
                </a:solidFill>
                <a:latin typeface="+mn-lt"/>
                <a:ea typeface="+mn-ea"/>
                <a:cs typeface="+mn-cs"/>
              </a:rPr>
              <a:t>États</a:t>
            </a:r>
            <a:r>
              <a:rPr lang="en-US" sz="700" kern="1200" dirty="0" smtClean="0">
                <a:solidFill>
                  <a:schemeClr val="tx1"/>
                </a:solidFill>
                <a:latin typeface="+mn-lt"/>
                <a:ea typeface="+mn-ea"/>
                <a:cs typeface="+mn-cs"/>
              </a:rPr>
              <a:t> parties </a:t>
            </a:r>
            <a:r>
              <a:rPr lang="en-US" sz="700" kern="1200" dirty="0" err="1" smtClean="0">
                <a:solidFill>
                  <a:schemeClr val="tx1"/>
                </a:solidFill>
                <a:latin typeface="+mn-lt"/>
                <a:ea typeface="+mn-ea"/>
                <a:cs typeface="+mn-cs"/>
              </a:rPr>
              <a:t>conservent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une</a:t>
            </a:r>
            <a:r>
              <a:rPr lang="en-US" sz="700" kern="1200" dirty="0" smtClean="0">
                <a:solidFill>
                  <a:schemeClr val="tx1"/>
                </a:solidFill>
                <a:latin typeface="+mn-lt"/>
                <a:ea typeface="+mn-ea"/>
                <a:cs typeface="+mn-cs"/>
              </a:rPr>
              <a:t> large marge </a:t>
            </a:r>
            <a:r>
              <a:rPr lang="en-US" sz="700" kern="1200" dirty="0" err="1" smtClean="0">
                <a:solidFill>
                  <a:schemeClr val="tx1"/>
                </a:solidFill>
                <a:latin typeface="+mn-lt"/>
                <a:ea typeface="+mn-ea"/>
                <a:cs typeface="+mn-cs"/>
              </a:rPr>
              <a:t>d’appréciation</a:t>
            </a:r>
            <a:r>
              <a:rPr lang="en-US" sz="700" kern="1200" dirty="0" smtClean="0">
                <a:solidFill>
                  <a:schemeClr val="tx1"/>
                </a:solidFill>
                <a:latin typeface="+mn-lt"/>
                <a:ea typeface="+mn-ea"/>
                <a:cs typeface="+mn-cs"/>
              </a:rPr>
              <a:t> quant </a:t>
            </a:r>
            <a:r>
              <a:rPr lang="en-US" sz="700" kern="1200" dirty="0" err="1" smtClean="0">
                <a:solidFill>
                  <a:schemeClr val="tx1"/>
                </a:solidFill>
                <a:latin typeface="+mn-lt"/>
                <a:ea typeface="+mn-ea"/>
                <a:cs typeface="+mn-cs"/>
              </a:rPr>
              <a:t>à</a:t>
            </a:r>
            <a:r>
              <a:rPr lang="en-US" sz="700" kern="1200" dirty="0" smtClean="0">
                <a:solidFill>
                  <a:schemeClr val="tx1"/>
                </a:solidFill>
                <a:latin typeface="+mn-lt"/>
                <a:ea typeface="+mn-ea"/>
                <a:cs typeface="+mn-cs"/>
              </a:rPr>
              <a:t> la </a:t>
            </a:r>
            <a:r>
              <a:rPr lang="en-US" sz="700" kern="1200" dirty="0" err="1" smtClean="0">
                <a:solidFill>
                  <a:schemeClr val="tx1"/>
                </a:solidFill>
                <a:latin typeface="+mn-lt"/>
                <a:ea typeface="+mn-ea"/>
                <a:cs typeface="+mn-cs"/>
              </a:rPr>
              <a:t>décision</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d’y</a:t>
            </a:r>
            <a:r>
              <a:rPr lang="en-US" sz="700" kern="1200" dirty="0" smtClean="0">
                <a:solidFill>
                  <a:schemeClr val="tx1"/>
                </a:solidFill>
                <a:latin typeface="+mn-lt"/>
                <a:ea typeface="+mn-ea"/>
                <a:cs typeface="+mn-cs"/>
              </a:rPr>
              <a:t> poser </a:t>
            </a:r>
            <a:r>
              <a:rPr lang="en-US" sz="700" kern="1200" dirty="0" err="1" smtClean="0">
                <a:solidFill>
                  <a:schemeClr val="tx1"/>
                </a:solidFill>
                <a:latin typeface="+mn-lt"/>
                <a:ea typeface="+mn-ea"/>
                <a:cs typeface="+mn-cs"/>
              </a:rPr>
              <a:t>une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telle</a:t>
            </a:r>
            <a:r>
              <a:rPr lang="en-US" sz="700" kern="1200" dirty="0" smtClean="0">
                <a:solidFill>
                  <a:schemeClr val="tx1"/>
                </a:solidFill>
                <a:latin typeface="+mn-lt"/>
                <a:ea typeface="+mn-ea"/>
                <a:cs typeface="+mn-cs"/>
              </a:rPr>
              <a:t> condition.</a:t>
            </a:r>
            <a:endParaRPr lang="en-US" dirty="0" smtClean="0"/>
          </a:p>
          <a:p>
            <a:endParaRPr lang="en-US"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19</a:t>
            </a:fld>
            <a:endParaRPr lang="en-US"/>
          </a:p>
        </p:txBody>
      </p:sp>
    </p:spTree>
    <p:extLst>
      <p:ext uri="{BB962C8B-B14F-4D97-AF65-F5344CB8AC3E}">
        <p14:creationId xmlns:p14="http://schemas.microsoft.com/office/powerpoint/2010/main" val="1912796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r>
              <a:rPr lang="en-US" dirty="0" smtClean="0"/>
              <a:t>RDV </a:t>
            </a:r>
            <a:r>
              <a:rPr lang="en-US" dirty="0" err="1" smtClean="0"/>
              <a:t>ministère</a:t>
            </a:r>
            <a:r>
              <a:rPr lang="en-US" dirty="0" smtClean="0"/>
              <a:t> santé 2014</a:t>
            </a:r>
          </a:p>
          <a:p>
            <a:r>
              <a:rPr lang="en-US" dirty="0" err="1" smtClean="0"/>
              <a:t>Lettre</a:t>
            </a:r>
            <a:r>
              <a:rPr lang="en-US" baseline="0" dirty="0" smtClean="0"/>
              <a:t> UNCAM 2016</a:t>
            </a:r>
          </a:p>
          <a:p>
            <a:r>
              <a:rPr lang="en-US" baseline="0" dirty="0" err="1" smtClean="0"/>
              <a:t>Lettre</a:t>
            </a:r>
            <a:r>
              <a:rPr lang="en-US" baseline="0" dirty="0" smtClean="0"/>
              <a:t> </a:t>
            </a:r>
            <a:r>
              <a:rPr lang="en-US" baseline="0" dirty="0" err="1" smtClean="0"/>
              <a:t>Fisc</a:t>
            </a:r>
            <a:r>
              <a:rPr lang="en-US" baseline="0" dirty="0" smtClean="0"/>
              <a:t>.</a:t>
            </a:r>
            <a:endParaRPr lang="en-US" dirty="0" smtClean="0"/>
          </a:p>
          <a:p>
            <a:r>
              <a:rPr lang="en-US" dirty="0" err="1" smtClean="0"/>
              <a:t>Lettre</a:t>
            </a:r>
            <a:r>
              <a:rPr lang="en-US" dirty="0" smtClean="0"/>
              <a:t> </a:t>
            </a:r>
            <a:r>
              <a:rPr lang="en-US" dirty="0" err="1" smtClean="0"/>
              <a:t>Schiappa</a:t>
            </a:r>
            <a:r>
              <a:rPr lang="en-US" dirty="0" smtClean="0"/>
              <a:t> </a:t>
            </a:r>
            <a:r>
              <a:rPr lang="en-US" dirty="0" smtClean="0"/>
              <a:t>2018</a:t>
            </a:r>
            <a:endParaRPr lang="en-US"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20</a:t>
            </a:fld>
            <a:endParaRPr lang="en-US"/>
          </a:p>
        </p:txBody>
      </p:sp>
    </p:spTree>
    <p:extLst>
      <p:ext uri="{BB962C8B-B14F-4D97-AF65-F5344CB8AC3E}">
        <p14:creationId xmlns:p14="http://schemas.microsoft.com/office/powerpoint/2010/main" val="107131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pPr marL="628650" lvl="1" indent="-171450">
              <a:buFontTx/>
              <a:buChar char="-"/>
            </a:pPr>
            <a:endParaRPr lang="en-US"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2</a:t>
            </a:fld>
            <a:endParaRPr lang="en-US"/>
          </a:p>
        </p:txBody>
      </p:sp>
    </p:spTree>
    <p:extLst>
      <p:ext uri="{BB962C8B-B14F-4D97-AF65-F5344CB8AC3E}">
        <p14:creationId xmlns:p14="http://schemas.microsoft.com/office/powerpoint/2010/main" val="3478221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u="sng" dirty="0" smtClean="0"/>
              <a:t>DILCRAH</a:t>
            </a:r>
            <a:r>
              <a:rPr lang="en-US" u="none" dirty="0" smtClean="0"/>
              <a:t> : </a:t>
            </a:r>
            <a:r>
              <a:rPr lang="en-US" sz="700" kern="1200" dirty="0" smtClean="0">
                <a:solidFill>
                  <a:schemeClr val="tx1"/>
                </a:solidFill>
                <a:latin typeface="+mn-lt"/>
                <a:ea typeface="+mn-ea"/>
                <a:cs typeface="+mn-cs"/>
              </a:rPr>
              <a:t>La France a </a:t>
            </a:r>
            <a:r>
              <a:rPr lang="en-US" sz="700" kern="1200" dirty="0" err="1" smtClean="0">
                <a:solidFill>
                  <a:schemeClr val="tx1"/>
                </a:solidFill>
                <a:latin typeface="+mn-lt"/>
                <a:ea typeface="+mn-ea"/>
                <a:cs typeface="+mn-cs"/>
              </a:rPr>
              <a:t>été</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condamnée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à</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trois</a:t>
            </a:r>
            <a:r>
              <a:rPr lang="en-US" sz="700" kern="1200" dirty="0" smtClean="0">
                <a:solidFill>
                  <a:schemeClr val="tx1"/>
                </a:solidFill>
                <a:latin typeface="+mn-lt"/>
                <a:ea typeface="+mn-ea"/>
                <a:cs typeface="+mn-cs"/>
              </a:rPr>
              <a:t> reprises en 2016 </a:t>
            </a:r>
            <a:r>
              <a:rPr lang="en-US" sz="700" kern="1200" dirty="0" err="1" smtClean="0">
                <a:solidFill>
                  <a:schemeClr val="tx1"/>
                </a:solidFill>
                <a:latin typeface="+mn-lt"/>
                <a:ea typeface="+mn-ea"/>
                <a:cs typeface="+mn-cs"/>
              </a:rPr>
              <a:t>sur</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cette</a:t>
            </a:r>
            <a:r>
              <a:rPr lang="en-US" sz="700" kern="1200" dirty="0" smtClean="0">
                <a:solidFill>
                  <a:schemeClr val="tx1"/>
                </a:solidFill>
                <a:latin typeface="+mn-lt"/>
                <a:ea typeface="+mn-ea"/>
                <a:cs typeface="+mn-cs"/>
              </a:rPr>
              <a:t> question par </a:t>
            </a:r>
            <a:r>
              <a:rPr lang="en-US" sz="700" kern="1200" dirty="0" err="1" smtClean="0">
                <a:solidFill>
                  <a:schemeClr val="tx1"/>
                </a:solidFill>
                <a:latin typeface="+mn-lt"/>
                <a:ea typeface="+mn-ea"/>
                <a:cs typeface="+mn-cs"/>
              </a:rPr>
              <a:t>l’ONU</a:t>
            </a:r>
            <a:r>
              <a:rPr lang="en-US" sz="700" kern="1200" dirty="0" smtClean="0">
                <a:solidFill>
                  <a:schemeClr val="tx1"/>
                </a:solidFill>
                <a:latin typeface="+mn-lt"/>
                <a:ea typeface="+mn-ea"/>
                <a:cs typeface="+mn-cs"/>
              </a:rPr>
              <a:t> : en </a:t>
            </a:r>
            <a:r>
              <a:rPr lang="en-US" sz="700" kern="1200" dirty="0" err="1" smtClean="0">
                <a:solidFill>
                  <a:schemeClr val="tx1"/>
                </a:solidFill>
                <a:latin typeface="+mn-lt"/>
                <a:ea typeface="+mn-ea"/>
                <a:cs typeface="+mn-cs"/>
              </a:rPr>
              <a:t>janvier</a:t>
            </a:r>
            <a:r>
              <a:rPr lang="en-US" sz="700" kern="1200" dirty="0" smtClean="0">
                <a:solidFill>
                  <a:schemeClr val="tx1"/>
                </a:solidFill>
                <a:latin typeface="+mn-lt"/>
                <a:ea typeface="+mn-ea"/>
                <a:cs typeface="+mn-cs"/>
              </a:rPr>
              <a:t> par le </a:t>
            </a:r>
            <a:r>
              <a:rPr lang="en-US" sz="700" kern="1200" dirty="0" err="1" smtClean="0">
                <a:solidFill>
                  <a:schemeClr val="tx1"/>
                </a:solidFill>
                <a:latin typeface="+mn-lt"/>
                <a:ea typeface="+mn-ea"/>
                <a:cs typeface="+mn-cs"/>
              </a:rPr>
              <a:t>Comité</a:t>
            </a:r>
            <a:r>
              <a:rPr lang="en-US" sz="700" kern="1200" dirty="0" smtClean="0">
                <a:solidFill>
                  <a:schemeClr val="tx1"/>
                </a:solidFill>
                <a:latin typeface="+mn-lt"/>
                <a:ea typeface="+mn-ea"/>
                <a:cs typeface="+mn-cs"/>
              </a:rPr>
              <a:t> des </a:t>
            </a:r>
            <a:r>
              <a:rPr lang="en-US" sz="700" kern="1200" dirty="0" err="1" smtClean="0">
                <a:solidFill>
                  <a:schemeClr val="tx1"/>
                </a:solidFill>
                <a:latin typeface="+mn-lt"/>
                <a:ea typeface="+mn-ea"/>
                <a:cs typeface="+mn-cs"/>
              </a:rPr>
              <a:t>droits</a:t>
            </a:r>
            <a:r>
              <a:rPr lang="en-US" sz="700" kern="1200" dirty="0" smtClean="0">
                <a:solidFill>
                  <a:schemeClr val="tx1"/>
                </a:solidFill>
                <a:latin typeface="+mn-lt"/>
                <a:ea typeface="+mn-ea"/>
                <a:cs typeface="+mn-cs"/>
              </a:rPr>
              <a:t> de </a:t>
            </a:r>
            <a:r>
              <a:rPr lang="en-US" sz="700" kern="1200" dirty="0" err="1" smtClean="0">
                <a:solidFill>
                  <a:schemeClr val="tx1"/>
                </a:solidFill>
                <a:latin typeface="+mn-lt"/>
                <a:ea typeface="+mn-ea"/>
                <a:cs typeface="+mn-cs"/>
              </a:rPr>
              <a:t>l’enfant</a:t>
            </a:r>
            <a:r>
              <a:rPr lang="en-US" sz="700" kern="1200" dirty="0" smtClean="0">
                <a:solidFill>
                  <a:schemeClr val="tx1"/>
                </a:solidFill>
                <a:latin typeface="+mn-lt"/>
                <a:ea typeface="+mn-ea"/>
                <a:cs typeface="+mn-cs"/>
              </a:rPr>
              <a:t>, en </a:t>
            </a:r>
            <a:r>
              <a:rPr lang="en-US" sz="700" kern="1200" dirty="0" err="1" smtClean="0">
                <a:solidFill>
                  <a:schemeClr val="tx1"/>
                </a:solidFill>
                <a:latin typeface="+mn-lt"/>
                <a:ea typeface="+mn-ea"/>
                <a:cs typeface="+mn-cs"/>
              </a:rPr>
              <a:t>mai</a:t>
            </a:r>
            <a:r>
              <a:rPr lang="en-US" sz="700" kern="1200" dirty="0" smtClean="0">
                <a:solidFill>
                  <a:schemeClr val="tx1"/>
                </a:solidFill>
                <a:latin typeface="+mn-lt"/>
                <a:ea typeface="+mn-ea"/>
                <a:cs typeface="+mn-cs"/>
              </a:rPr>
              <a:t> par le </a:t>
            </a:r>
            <a:r>
              <a:rPr lang="en-US" sz="700" kern="1200" dirty="0" err="1" smtClean="0">
                <a:solidFill>
                  <a:schemeClr val="tx1"/>
                </a:solidFill>
                <a:latin typeface="+mn-lt"/>
                <a:ea typeface="+mn-ea"/>
                <a:cs typeface="+mn-cs"/>
              </a:rPr>
              <a:t>Comité</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contre</a:t>
            </a:r>
            <a:r>
              <a:rPr lang="en-US" sz="700" kern="1200" dirty="0" smtClean="0">
                <a:solidFill>
                  <a:schemeClr val="tx1"/>
                </a:solidFill>
                <a:latin typeface="+mn-lt"/>
                <a:ea typeface="+mn-ea"/>
                <a:cs typeface="+mn-cs"/>
              </a:rPr>
              <a:t> la torture, et en </a:t>
            </a:r>
            <a:r>
              <a:rPr lang="en-US" sz="700" kern="1200" dirty="0" err="1" smtClean="0">
                <a:solidFill>
                  <a:schemeClr val="tx1"/>
                </a:solidFill>
                <a:latin typeface="+mn-lt"/>
                <a:ea typeface="+mn-ea"/>
                <a:cs typeface="+mn-cs"/>
              </a:rPr>
              <a:t>juillet</a:t>
            </a:r>
            <a:r>
              <a:rPr lang="en-US" sz="700" kern="1200" dirty="0" smtClean="0">
                <a:solidFill>
                  <a:schemeClr val="tx1"/>
                </a:solidFill>
                <a:latin typeface="+mn-lt"/>
                <a:ea typeface="+mn-ea"/>
                <a:cs typeface="+mn-cs"/>
              </a:rPr>
              <a:t> par le </a:t>
            </a:r>
            <a:r>
              <a:rPr lang="en-US" sz="700" kern="1200" dirty="0" err="1" smtClean="0">
                <a:solidFill>
                  <a:schemeClr val="tx1"/>
                </a:solidFill>
                <a:latin typeface="+mn-lt"/>
                <a:ea typeface="+mn-ea"/>
                <a:cs typeface="+mn-cs"/>
              </a:rPr>
              <a:t>Comité</a:t>
            </a:r>
            <a:r>
              <a:rPr lang="en-US" sz="700" kern="1200" dirty="0" smtClean="0">
                <a:solidFill>
                  <a:schemeClr val="tx1"/>
                </a:solidFill>
                <a:latin typeface="+mn-lt"/>
                <a:ea typeface="+mn-ea"/>
                <a:cs typeface="+mn-cs"/>
              </a:rPr>
              <a:t> pour </a:t>
            </a:r>
            <a:r>
              <a:rPr lang="en-US" sz="700" kern="1200" dirty="0" err="1" smtClean="0">
                <a:solidFill>
                  <a:schemeClr val="tx1"/>
                </a:solidFill>
                <a:latin typeface="+mn-lt"/>
                <a:ea typeface="+mn-ea"/>
                <a:cs typeface="+mn-cs"/>
              </a:rPr>
              <a:t>l'élimination</a:t>
            </a:r>
            <a:r>
              <a:rPr lang="en-US" sz="700" kern="1200" dirty="0" smtClean="0">
                <a:solidFill>
                  <a:schemeClr val="tx1"/>
                </a:solidFill>
                <a:latin typeface="+mn-lt"/>
                <a:ea typeface="+mn-ea"/>
                <a:cs typeface="+mn-cs"/>
              </a:rPr>
              <a:t> de la discrimination </a:t>
            </a:r>
            <a:r>
              <a:rPr lang="en-US" sz="700" kern="1200" dirty="0" err="1" smtClean="0">
                <a:solidFill>
                  <a:schemeClr val="tx1"/>
                </a:solidFill>
                <a:latin typeface="+mn-lt"/>
                <a:ea typeface="+mn-ea"/>
                <a:cs typeface="+mn-cs"/>
              </a:rPr>
              <a:t>à</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l'égard</a:t>
            </a:r>
            <a:r>
              <a:rPr lang="en-US" sz="700" kern="1200" dirty="0" smtClean="0">
                <a:solidFill>
                  <a:schemeClr val="tx1"/>
                </a:solidFill>
                <a:latin typeface="+mn-lt"/>
                <a:ea typeface="+mn-ea"/>
                <a:cs typeface="+mn-cs"/>
              </a:rPr>
              <a:t> des femmes. </a:t>
            </a:r>
            <a:r>
              <a:rPr lang="en-US" sz="700" kern="1200" dirty="0" err="1" smtClean="0">
                <a:solidFill>
                  <a:schemeClr val="tx1"/>
                </a:solidFill>
                <a:latin typeface="+mn-lt"/>
                <a:ea typeface="+mn-ea"/>
                <a:cs typeface="+mn-cs"/>
              </a:rPr>
              <a:t>Lorsqu’elles</a:t>
            </a:r>
            <a:r>
              <a:rPr lang="en-US" sz="700" kern="1200" dirty="0" smtClean="0">
                <a:solidFill>
                  <a:schemeClr val="tx1"/>
                </a:solidFill>
                <a:latin typeface="+mn-lt"/>
                <a:ea typeface="+mn-ea"/>
                <a:cs typeface="+mn-cs"/>
              </a:rPr>
              <a:t> ne </a:t>
            </a:r>
            <a:r>
              <a:rPr lang="en-US" sz="700" kern="1200" dirty="0" err="1" smtClean="0">
                <a:solidFill>
                  <a:schemeClr val="tx1"/>
                </a:solidFill>
                <a:latin typeface="+mn-lt"/>
                <a:ea typeface="+mn-ea"/>
                <a:cs typeface="+mn-cs"/>
              </a:rPr>
              <a:t>sont</a:t>
            </a:r>
            <a:r>
              <a:rPr lang="en-US" sz="700" kern="1200" dirty="0" smtClean="0">
                <a:solidFill>
                  <a:schemeClr val="tx1"/>
                </a:solidFill>
                <a:latin typeface="+mn-lt"/>
                <a:ea typeface="+mn-ea"/>
                <a:cs typeface="+mn-cs"/>
              </a:rPr>
              <a:t> pas </a:t>
            </a:r>
            <a:r>
              <a:rPr lang="en-US" sz="700" kern="1200" dirty="0" err="1" smtClean="0">
                <a:solidFill>
                  <a:schemeClr val="tx1"/>
                </a:solidFill>
                <a:latin typeface="+mn-lt"/>
                <a:ea typeface="+mn-ea"/>
                <a:cs typeface="+mn-cs"/>
              </a:rPr>
              <a:t>impératives</a:t>
            </a:r>
            <a:r>
              <a:rPr lang="en-US" sz="700" kern="1200" dirty="0" smtClean="0">
                <a:solidFill>
                  <a:schemeClr val="tx1"/>
                </a:solidFill>
                <a:latin typeface="+mn-lt"/>
                <a:ea typeface="+mn-ea"/>
                <a:cs typeface="+mn-cs"/>
              </a:rPr>
              <a:t> pour raisons </a:t>
            </a:r>
            <a:r>
              <a:rPr lang="en-US" sz="700" kern="1200" dirty="0" err="1" smtClean="0">
                <a:solidFill>
                  <a:schemeClr val="tx1"/>
                </a:solidFill>
                <a:latin typeface="+mn-lt"/>
                <a:ea typeface="+mn-ea"/>
                <a:cs typeface="+mn-cs"/>
              </a:rPr>
              <a:t>médicales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ces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opérations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sont</a:t>
            </a:r>
            <a:r>
              <a:rPr lang="en-US" sz="700" kern="1200" dirty="0" smtClean="0">
                <a:solidFill>
                  <a:schemeClr val="tx1"/>
                </a:solidFill>
                <a:latin typeface="+mn-lt"/>
                <a:ea typeface="+mn-ea"/>
                <a:cs typeface="+mn-cs"/>
              </a:rPr>
              <a:t> des mutilations et </a:t>
            </a:r>
            <a:r>
              <a:rPr lang="en-US" sz="700" kern="1200" dirty="0" err="1" smtClean="0">
                <a:solidFill>
                  <a:schemeClr val="tx1"/>
                </a:solidFill>
                <a:latin typeface="+mn-lt"/>
                <a:ea typeface="+mn-ea"/>
                <a:cs typeface="+mn-cs"/>
              </a:rPr>
              <a:t>doivent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cesser</a:t>
            </a:r>
            <a:r>
              <a:rPr lang="en-US" sz="700" kern="1200" dirty="0" smtClean="0">
                <a:solidFill>
                  <a:schemeClr val="tx1"/>
                </a:solidFill>
                <a:latin typeface="+mn-lt"/>
                <a:ea typeface="+mn-ea"/>
                <a:cs typeface="+mn-cs"/>
              </a:rPr>
              <a:t>.</a:t>
            </a:r>
          </a:p>
          <a:p>
            <a:r>
              <a:rPr lang="en-US" sz="700" u="sng" kern="1200" dirty="0" err="1" smtClean="0">
                <a:solidFill>
                  <a:schemeClr val="tx1"/>
                </a:solidFill>
                <a:latin typeface="+mn-lt"/>
                <a:ea typeface="+mn-ea"/>
                <a:cs typeface="+mn-cs"/>
              </a:rPr>
              <a:t>Défenseur</a:t>
            </a:r>
            <a:r>
              <a:rPr lang="en-US" sz="700" u="sng" kern="1200" dirty="0" smtClean="0">
                <a:solidFill>
                  <a:schemeClr val="tx1"/>
                </a:solidFill>
                <a:latin typeface="+mn-lt"/>
                <a:ea typeface="+mn-ea"/>
                <a:cs typeface="+mn-cs"/>
              </a:rPr>
              <a:t> des </a:t>
            </a:r>
            <a:r>
              <a:rPr lang="en-US" sz="700" u="sng" kern="1200" dirty="0" err="1" smtClean="0">
                <a:solidFill>
                  <a:schemeClr val="tx1"/>
                </a:solidFill>
                <a:latin typeface="+mn-lt"/>
                <a:ea typeface="+mn-ea"/>
                <a:cs typeface="+mn-cs"/>
              </a:rPr>
              <a:t>droits</a:t>
            </a:r>
            <a:r>
              <a:rPr lang="en-US" sz="700" u="none" kern="1200" dirty="0" smtClean="0">
                <a:solidFill>
                  <a:schemeClr val="tx1"/>
                </a:solidFill>
                <a:latin typeface="+mn-lt"/>
                <a:ea typeface="+mn-ea"/>
                <a:cs typeface="+mn-cs"/>
              </a:rPr>
              <a:t> : “”le </a:t>
            </a:r>
            <a:r>
              <a:rPr lang="en-US" sz="700" u="none" kern="1200" dirty="0" err="1" smtClean="0">
                <a:solidFill>
                  <a:schemeClr val="tx1"/>
                </a:solidFill>
                <a:latin typeface="+mn-lt"/>
                <a:ea typeface="+mn-ea"/>
                <a:cs typeface="+mn-cs"/>
              </a:rPr>
              <a:t>Défenseur</a:t>
            </a:r>
            <a:r>
              <a:rPr lang="en-US" sz="700" u="none" kern="1200" dirty="0" smtClean="0">
                <a:solidFill>
                  <a:schemeClr val="tx1"/>
                </a:solidFill>
                <a:latin typeface="+mn-lt"/>
                <a:ea typeface="+mn-ea"/>
                <a:cs typeface="+mn-cs"/>
              </a:rPr>
              <a:t> des </a:t>
            </a:r>
            <a:r>
              <a:rPr lang="en-US" sz="700" u="none" kern="1200" dirty="0" err="1" smtClean="0">
                <a:solidFill>
                  <a:schemeClr val="tx1"/>
                </a:solidFill>
                <a:latin typeface="+mn-lt"/>
                <a:ea typeface="+mn-ea"/>
                <a:cs typeface="+mn-cs"/>
              </a:rPr>
              <a:t>droits</a:t>
            </a:r>
            <a:r>
              <a:rPr lang="en-US" sz="700" u="none" kern="1200" dirty="0" smtClean="0">
                <a:solidFill>
                  <a:schemeClr val="tx1"/>
                </a:solidFill>
                <a:latin typeface="+mn-lt"/>
                <a:ea typeface="+mn-ea"/>
                <a:cs typeface="+mn-cs"/>
              </a:rPr>
              <a:t> </a:t>
            </a:r>
            <a:r>
              <a:rPr lang="en-US" sz="700" u="none" kern="1200" dirty="0" err="1" smtClean="0">
                <a:solidFill>
                  <a:schemeClr val="tx1"/>
                </a:solidFill>
                <a:latin typeface="+mn-lt"/>
                <a:ea typeface="+mn-ea"/>
                <a:cs typeface="+mn-cs"/>
              </a:rPr>
              <a:t>recommande</a:t>
            </a:r>
            <a:r>
              <a:rPr lang="en-US" sz="700" u="none" kern="1200" dirty="0" smtClean="0">
                <a:solidFill>
                  <a:schemeClr val="tx1"/>
                </a:solidFill>
                <a:latin typeface="+mn-lt"/>
                <a:ea typeface="+mn-ea"/>
                <a:cs typeface="+mn-cs"/>
              </a:rPr>
              <a:t> </a:t>
            </a:r>
            <a:r>
              <a:rPr lang="en-US" sz="700" u="none" kern="1200" dirty="0" err="1" smtClean="0">
                <a:solidFill>
                  <a:schemeClr val="tx1"/>
                </a:solidFill>
                <a:latin typeface="+mn-lt"/>
                <a:ea typeface="+mn-ea"/>
                <a:cs typeface="+mn-cs"/>
              </a:rPr>
              <a:t>que</a:t>
            </a:r>
            <a:r>
              <a:rPr lang="en-US" sz="700" u="none" kern="1200" dirty="0" smtClean="0">
                <a:solidFill>
                  <a:schemeClr val="tx1"/>
                </a:solidFill>
                <a:latin typeface="+mn-lt"/>
                <a:ea typeface="+mn-ea"/>
                <a:cs typeface="+mn-cs"/>
              </a:rPr>
              <a:t> le </a:t>
            </a:r>
            <a:r>
              <a:rPr lang="en-US" sz="700" u="none" kern="1200" dirty="0" err="1" smtClean="0">
                <a:solidFill>
                  <a:schemeClr val="tx1"/>
                </a:solidFill>
                <a:latin typeface="+mn-lt"/>
                <a:ea typeface="+mn-ea"/>
                <a:cs typeface="+mn-cs"/>
              </a:rPr>
              <a:t>principe</a:t>
            </a:r>
            <a:r>
              <a:rPr lang="en-US" sz="700" u="none" kern="1200" dirty="0" smtClean="0">
                <a:solidFill>
                  <a:schemeClr val="tx1"/>
                </a:solidFill>
                <a:latin typeface="+mn-lt"/>
                <a:ea typeface="+mn-ea"/>
                <a:cs typeface="+mn-cs"/>
              </a:rPr>
              <a:t> de </a:t>
            </a:r>
            <a:r>
              <a:rPr lang="en-US" sz="700" u="none" kern="1200" dirty="0" err="1" smtClean="0">
                <a:solidFill>
                  <a:schemeClr val="tx1"/>
                </a:solidFill>
                <a:latin typeface="+mn-lt"/>
                <a:ea typeface="+mn-ea"/>
                <a:cs typeface="+mn-cs"/>
              </a:rPr>
              <a:t>précaution</a:t>
            </a:r>
            <a:r>
              <a:rPr lang="en-US" sz="700" u="none" kern="1200" dirty="0" smtClean="0">
                <a:solidFill>
                  <a:schemeClr val="tx1"/>
                </a:solidFill>
                <a:latin typeface="+mn-lt"/>
                <a:ea typeface="+mn-ea"/>
                <a:cs typeface="+mn-cs"/>
              </a:rPr>
              <a:t> guide les </a:t>
            </a:r>
            <a:r>
              <a:rPr lang="en-US" sz="700" u="none" kern="1200" dirty="0" err="1" smtClean="0">
                <a:solidFill>
                  <a:schemeClr val="tx1"/>
                </a:solidFill>
                <a:latin typeface="+mn-lt"/>
                <a:ea typeface="+mn-ea"/>
                <a:cs typeface="+mn-cs"/>
              </a:rPr>
              <a:t>équipes</a:t>
            </a:r>
            <a:r>
              <a:rPr lang="en-US" sz="700" u="none" kern="1200" dirty="0" smtClean="0">
                <a:solidFill>
                  <a:schemeClr val="tx1"/>
                </a:solidFill>
                <a:latin typeface="+mn-lt"/>
                <a:ea typeface="+mn-ea"/>
                <a:cs typeface="+mn-cs"/>
              </a:rPr>
              <a:t> </a:t>
            </a:r>
            <a:r>
              <a:rPr lang="en-US" sz="700" u="none" kern="1200" dirty="0" err="1" smtClean="0">
                <a:solidFill>
                  <a:schemeClr val="tx1"/>
                </a:solidFill>
                <a:latin typeface="+mn-lt"/>
                <a:ea typeface="+mn-ea"/>
                <a:cs typeface="+mn-cs"/>
              </a:rPr>
              <a:t>médicales</a:t>
            </a:r>
            <a:r>
              <a:rPr lang="en-US" sz="700" u="none" kern="1200" dirty="0" smtClean="0">
                <a:solidFill>
                  <a:schemeClr val="tx1"/>
                </a:solidFill>
                <a:latin typeface="+mn-lt"/>
                <a:ea typeface="+mn-ea"/>
                <a:cs typeface="+mn-cs"/>
              </a:rPr>
              <a:t>”</a:t>
            </a:r>
          </a:p>
          <a:p>
            <a:r>
              <a:rPr lang="en-US" sz="700" u="sng" kern="1200" dirty="0" err="1" smtClean="0">
                <a:solidFill>
                  <a:schemeClr val="tx1"/>
                </a:solidFill>
                <a:latin typeface="+mn-lt"/>
                <a:ea typeface="+mn-ea"/>
                <a:cs typeface="+mn-cs"/>
              </a:rPr>
              <a:t>Sénat</a:t>
            </a:r>
            <a:r>
              <a:rPr lang="en-US" sz="700" u="none" kern="1200" dirty="0" smtClean="0">
                <a:solidFill>
                  <a:schemeClr val="tx1"/>
                </a:solidFill>
                <a:latin typeface="+mn-lt"/>
                <a:ea typeface="+mn-ea"/>
                <a:cs typeface="+mn-cs"/>
              </a:rPr>
              <a:t> :</a:t>
            </a:r>
            <a:r>
              <a:rPr lang="en-US" sz="700" kern="1200" dirty="0" smtClean="0">
                <a:solidFill>
                  <a:schemeClr val="tx1"/>
                </a:solidFill>
                <a:latin typeface="+mn-lt"/>
                <a:ea typeface="+mn-ea"/>
                <a:cs typeface="+mn-cs"/>
              </a:rPr>
              <a:t> La </a:t>
            </a:r>
            <a:r>
              <a:rPr lang="en-US" sz="700" kern="1200" dirty="0" err="1" smtClean="0">
                <a:solidFill>
                  <a:schemeClr val="tx1"/>
                </a:solidFill>
                <a:latin typeface="+mn-lt"/>
                <a:ea typeface="+mn-ea"/>
                <a:cs typeface="+mn-cs"/>
              </a:rPr>
              <a:t>délégation</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souhaite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que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soit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établi</a:t>
            </a:r>
            <a:r>
              <a:rPr lang="en-US" sz="700" kern="1200" dirty="0" smtClean="0">
                <a:solidFill>
                  <a:schemeClr val="tx1"/>
                </a:solidFill>
                <a:latin typeface="+mn-lt"/>
                <a:ea typeface="+mn-ea"/>
                <a:cs typeface="+mn-cs"/>
              </a:rPr>
              <a:t> un </a:t>
            </a:r>
            <a:r>
              <a:rPr lang="en-US" sz="700" kern="1200" dirty="0" err="1" smtClean="0">
                <a:solidFill>
                  <a:schemeClr val="tx1"/>
                </a:solidFill>
                <a:latin typeface="+mn-lt"/>
                <a:ea typeface="+mn-ea"/>
                <a:cs typeface="+mn-cs"/>
              </a:rPr>
              <a:t>protocole</a:t>
            </a:r>
            <a:r>
              <a:rPr lang="en-US" sz="700" kern="1200" dirty="0" smtClean="0">
                <a:solidFill>
                  <a:schemeClr val="tx1"/>
                </a:solidFill>
                <a:latin typeface="+mn-lt"/>
                <a:ea typeface="+mn-ea"/>
                <a:cs typeface="+mn-cs"/>
              </a:rPr>
              <a:t> de </a:t>
            </a:r>
            <a:r>
              <a:rPr lang="en-US" sz="700" kern="1200" dirty="0" err="1" smtClean="0">
                <a:solidFill>
                  <a:schemeClr val="tx1"/>
                </a:solidFill>
                <a:latin typeface="+mn-lt"/>
                <a:ea typeface="+mn-ea"/>
                <a:cs typeface="+mn-cs"/>
              </a:rPr>
              <a:t>traitement</a:t>
            </a:r>
            <a:r>
              <a:rPr lang="en-US" sz="700" kern="1200" dirty="0" smtClean="0">
                <a:solidFill>
                  <a:schemeClr val="tx1"/>
                </a:solidFill>
                <a:latin typeface="+mn-lt"/>
                <a:ea typeface="+mn-ea"/>
                <a:cs typeface="+mn-cs"/>
              </a:rPr>
              <a:t> des variations du </a:t>
            </a:r>
            <a:r>
              <a:rPr lang="en-US" sz="700" kern="1200" dirty="0" err="1" smtClean="0">
                <a:solidFill>
                  <a:schemeClr val="tx1"/>
                </a:solidFill>
                <a:latin typeface="+mn-lt"/>
                <a:ea typeface="+mn-ea"/>
                <a:cs typeface="+mn-cs"/>
              </a:rPr>
              <a:t>développement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sexuel</a:t>
            </a:r>
            <a:r>
              <a:rPr lang="en-US" sz="700" kern="1200" dirty="0" smtClean="0">
                <a:solidFill>
                  <a:schemeClr val="tx1"/>
                </a:solidFill>
                <a:latin typeface="+mn-lt"/>
                <a:ea typeface="+mn-ea"/>
                <a:cs typeface="+mn-cs"/>
              </a:rPr>
              <a:t> qui, en raison du </a:t>
            </a:r>
            <a:r>
              <a:rPr lang="en-US" sz="700" kern="1200" dirty="0" err="1" smtClean="0">
                <a:solidFill>
                  <a:schemeClr val="tx1"/>
                </a:solidFill>
                <a:latin typeface="+mn-lt"/>
                <a:ea typeface="+mn-ea"/>
                <a:cs typeface="+mn-cs"/>
              </a:rPr>
              <a:t>caractère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irréversible</a:t>
            </a:r>
            <a:r>
              <a:rPr lang="en-US" sz="700" kern="1200" dirty="0" smtClean="0">
                <a:solidFill>
                  <a:schemeClr val="tx1"/>
                </a:solidFill>
                <a:latin typeface="+mn-lt"/>
                <a:ea typeface="+mn-ea"/>
                <a:cs typeface="+mn-cs"/>
              </a:rPr>
              <a:t> des </a:t>
            </a:r>
            <a:r>
              <a:rPr lang="en-US" sz="700" kern="1200" dirty="0" err="1" smtClean="0">
                <a:solidFill>
                  <a:schemeClr val="tx1"/>
                </a:solidFill>
                <a:latin typeface="+mn-lt"/>
                <a:ea typeface="+mn-ea"/>
                <a:cs typeface="+mn-cs"/>
              </a:rPr>
              <a:t>opérations</a:t>
            </a:r>
            <a:r>
              <a:rPr lang="en-US" sz="700" kern="1200" dirty="0" smtClean="0">
                <a:solidFill>
                  <a:schemeClr val="tx1"/>
                </a:solidFill>
                <a:latin typeface="+mn-lt"/>
                <a:ea typeface="+mn-ea"/>
                <a:cs typeface="+mn-cs"/>
              </a:rPr>
              <a:t> […] </a:t>
            </a:r>
            <a:r>
              <a:rPr lang="en-US" sz="700" kern="1200" dirty="0" err="1" smtClean="0">
                <a:solidFill>
                  <a:schemeClr val="tx1"/>
                </a:solidFill>
                <a:latin typeface="+mn-lt"/>
                <a:ea typeface="+mn-ea"/>
                <a:cs typeface="+mn-cs"/>
              </a:rPr>
              <a:t>fasse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prévaloir</a:t>
            </a:r>
            <a:r>
              <a:rPr lang="en-US" sz="700" kern="1200" dirty="0" smtClean="0">
                <a:solidFill>
                  <a:schemeClr val="tx1"/>
                </a:solidFill>
                <a:latin typeface="+mn-lt"/>
                <a:ea typeface="+mn-ea"/>
                <a:cs typeface="+mn-cs"/>
              </a:rPr>
              <a:t> le </a:t>
            </a:r>
            <a:r>
              <a:rPr lang="en-US" sz="700" kern="1200" dirty="0" err="1" smtClean="0">
                <a:solidFill>
                  <a:schemeClr val="tx1"/>
                </a:solidFill>
                <a:latin typeface="+mn-lt"/>
                <a:ea typeface="+mn-ea"/>
                <a:cs typeface="+mn-cs"/>
              </a:rPr>
              <a:t>principe</a:t>
            </a:r>
            <a:r>
              <a:rPr lang="en-US" sz="700" kern="1200" dirty="0" smtClean="0">
                <a:solidFill>
                  <a:schemeClr val="tx1"/>
                </a:solidFill>
                <a:latin typeface="+mn-lt"/>
                <a:ea typeface="+mn-ea"/>
                <a:cs typeface="+mn-cs"/>
              </a:rPr>
              <a:t> de </a:t>
            </a:r>
            <a:r>
              <a:rPr lang="en-US" sz="700" kern="1200" dirty="0" err="1" smtClean="0">
                <a:solidFill>
                  <a:schemeClr val="tx1"/>
                </a:solidFill>
                <a:latin typeface="+mn-lt"/>
                <a:ea typeface="+mn-ea"/>
                <a:cs typeface="+mn-cs"/>
              </a:rPr>
              <a:t>précaution</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avant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toute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décision</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concernant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une</a:t>
            </a:r>
            <a:r>
              <a:rPr lang="en-US" sz="700" kern="1200" dirty="0" smtClean="0">
                <a:solidFill>
                  <a:schemeClr val="tx1"/>
                </a:solidFill>
                <a:latin typeface="+mn-lt"/>
                <a:ea typeface="+mn-ea"/>
                <a:cs typeface="+mn-cs"/>
              </a:rPr>
              <a:t> intervention </a:t>
            </a:r>
            <a:r>
              <a:rPr lang="en-US" sz="700" kern="1200" dirty="0" err="1" smtClean="0">
                <a:solidFill>
                  <a:schemeClr val="tx1"/>
                </a:solidFill>
                <a:latin typeface="+mn-lt"/>
                <a:ea typeface="+mn-ea"/>
                <a:cs typeface="+mn-cs"/>
              </a:rPr>
              <a:t>chirurgicale</a:t>
            </a:r>
            <a:r>
              <a:rPr lang="en-US" sz="700" kern="1200" dirty="0" smtClean="0">
                <a:solidFill>
                  <a:schemeClr val="tx1"/>
                </a:solidFill>
                <a:latin typeface="+mn-lt"/>
                <a:ea typeface="+mn-ea"/>
                <a:cs typeface="+mn-cs"/>
              </a:rPr>
              <a:t> ;</a:t>
            </a:r>
            <a:endParaRPr lang="en-US" sz="700" u="sng" kern="1200" dirty="0" smtClean="0">
              <a:solidFill>
                <a:schemeClr val="tx1"/>
              </a:solidFill>
              <a:latin typeface="+mn-lt"/>
              <a:ea typeface="+mn-ea"/>
              <a:cs typeface="+mn-cs"/>
            </a:endParaRPr>
          </a:p>
          <a:p>
            <a:r>
              <a:rPr lang="en-US" sz="700" u="sng" kern="1200" dirty="0" err="1" smtClean="0">
                <a:solidFill>
                  <a:schemeClr val="tx1"/>
                </a:solidFill>
                <a:latin typeface="+mn-lt"/>
                <a:ea typeface="+mn-ea"/>
                <a:cs typeface="+mn-cs"/>
              </a:rPr>
              <a:t>Président</a:t>
            </a:r>
            <a:r>
              <a:rPr lang="en-US" sz="700" u="sng" kern="1200" dirty="0" smtClean="0">
                <a:solidFill>
                  <a:schemeClr val="tx1"/>
                </a:solidFill>
                <a:latin typeface="+mn-lt"/>
                <a:ea typeface="+mn-ea"/>
                <a:cs typeface="+mn-cs"/>
              </a:rPr>
              <a:t> de la </a:t>
            </a:r>
            <a:r>
              <a:rPr lang="en-US" sz="700" u="sng" kern="1200" dirty="0" err="1" smtClean="0">
                <a:solidFill>
                  <a:schemeClr val="tx1"/>
                </a:solidFill>
                <a:latin typeface="+mn-lt"/>
                <a:ea typeface="+mn-ea"/>
                <a:cs typeface="+mn-cs"/>
              </a:rPr>
              <a:t>République</a:t>
            </a:r>
            <a:r>
              <a:rPr lang="en-US" sz="700" u="none" kern="1200" dirty="0" smtClean="0">
                <a:solidFill>
                  <a:schemeClr val="tx1"/>
                </a:solidFill>
                <a:latin typeface="+mn-lt"/>
                <a:ea typeface="+mn-ea"/>
                <a:cs typeface="+mn-cs"/>
              </a:rPr>
              <a:t> : </a:t>
            </a:r>
            <a:r>
              <a:rPr lang="en-US" sz="700" kern="1200" dirty="0" smtClean="0">
                <a:solidFill>
                  <a:schemeClr val="tx1"/>
                </a:solidFill>
                <a:latin typeface="+mn-lt"/>
                <a:ea typeface="+mn-ea"/>
                <a:cs typeface="+mn-cs"/>
              </a:rPr>
              <a:t>je </a:t>
            </a:r>
            <a:r>
              <a:rPr lang="en-US" sz="700" kern="1200" dirty="0" err="1" smtClean="0">
                <a:solidFill>
                  <a:schemeClr val="tx1"/>
                </a:solidFill>
                <a:latin typeface="+mn-lt"/>
                <a:ea typeface="+mn-ea"/>
                <a:cs typeface="+mn-cs"/>
              </a:rPr>
              <a:t>pense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aussi</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à</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l’interdiction</a:t>
            </a:r>
            <a:r>
              <a:rPr lang="en-US" sz="700" kern="1200" dirty="0" smtClean="0">
                <a:solidFill>
                  <a:schemeClr val="tx1"/>
                </a:solidFill>
                <a:latin typeface="+mn-lt"/>
                <a:ea typeface="+mn-ea"/>
                <a:cs typeface="+mn-cs"/>
              </a:rPr>
              <a:t> des </a:t>
            </a:r>
            <a:r>
              <a:rPr lang="en-US" sz="700" kern="1200" dirty="0" err="1" smtClean="0">
                <a:solidFill>
                  <a:schemeClr val="tx1"/>
                </a:solidFill>
                <a:latin typeface="+mn-lt"/>
                <a:ea typeface="+mn-ea"/>
                <a:cs typeface="+mn-cs"/>
              </a:rPr>
              <a:t>opérations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chirurgicales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subies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aujourd’hui</a:t>
            </a:r>
            <a:r>
              <a:rPr lang="en-US" sz="700" kern="1200" dirty="0" smtClean="0">
                <a:solidFill>
                  <a:schemeClr val="tx1"/>
                </a:solidFill>
                <a:latin typeface="+mn-lt"/>
                <a:ea typeface="+mn-ea"/>
                <a:cs typeface="+mn-cs"/>
              </a:rPr>
              <a:t> par les </a:t>
            </a:r>
            <a:r>
              <a:rPr lang="en-US" sz="700" kern="1200" dirty="0" err="1" smtClean="0">
                <a:solidFill>
                  <a:schemeClr val="tx1"/>
                </a:solidFill>
                <a:latin typeface="+mn-lt"/>
                <a:ea typeface="+mn-ea"/>
                <a:cs typeface="+mn-cs"/>
              </a:rPr>
              <a:t>enfants</a:t>
            </a:r>
            <a:r>
              <a:rPr lang="en-US" sz="700" kern="1200" dirty="0" smtClean="0">
                <a:solidFill>
                  <a:schemeClr val="tx1"/>
                </a:solidFill>
                <a:latin typeface="+mn-lt"/>
                <a:ea typeface="+mn-ea"/>
                <a:cs typeface="+mn-cs"/>
              </a:rPr>
              <a:t> intersexes et qui </a:t>
            </a:r>
            <a:r>
              <a:rPr lang="en-US" sz="700" kern="1200" dirty="0" err="1" smtClean="0">
                <a:solidFill>
                  <a:schemeClr val="tx1"/>
                </a:solidFill>
                <a:latin typeface="+mn-lt"/>
                <a:ea typeface="+mn-ea"/>
                <a:cs typeface="+mn-cs"/>
              </a:rPr>
              <a:t>sont</a:t>
            </a:r>
            <a:r>
              <a:rPr lang="en-US" sz="700" kern="1200" dirty="0" smtClean="0">
                <a:solidFill>
                  <a:schemeClr val="tx1"/>
                </a:solidFill>
                <a:latin typeface="+mn-lt"/>
                <a:ea typeface="+mn-ea"/>
                <a:cs typeface="+mn-cs"/>
              </a:rPr>
              <a:t> de plus en plus </a:t>
            </a:r>
            <a:r>
              <a:rPr lang="en-US" sz="700" kern="1200" dirty="0" err="1" smtClean="0">
                <a:solidFill>
                  <a:schemeClr val="tx1"/>
                </a:solidFill>
                <a:latin typeface="+mn-lt"/>
                <a:ea typeface="+mn-ea"/>
                <a:cs typeface="+mn-cs"/>
              </a:rPr>
              <a:t>considérées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comme</a:t>
            </a:r>
            <a:r>
              <a:rPr lang="en-US" sz="700" kern="1200" dirty="0" smtClean="0">
                <a:solidFill>
                  <a:schemeClr val="tx1"/>
                </a:solidFill>
                <a:latin typeface="+mn-lt"/>
                <a:ea typeface="+mn-ea"/>
                <a:cs typeface="+mn-cs"/>
              </a:rPr>
              <a:t> des mutilations.</a:t>
            </a:r>
            <a:endParaRPr lang="en-US" sz="700" u="sng" kern="1200" dirty="0" smtClean="0">
              <a:solidFill>
                <a:schemeClr val="tx1"/>
              </a:solidFill>
              <a:latin typeface="+mn-lt"/>
              <a:ea typeface="+mn-ea"/>
              <a:cs typeface="+mn-cs"/>
            </a:endParaRPr>
          </a:p>
          <a:p>
            <a:r>
              <a:rPr lang="en-US" sz="700" u="sng" kern="1200" dirty="0" err="1" smtClean="0">
                <a:solidFill>
                  <a:schemeClr val="tx1"/>
                </a:solidFill>
                <a:latin typeface="+mn-lt"/>
                <a:ea typeface="+mn-ea"/>
                <a:cs typeface="+mn-cs"/>
              </a:rPr>
              <a:t>Conseil</a:t>
            </a:r>
            <a:r>
              <a:rPr lang="en-US" sz="700" u="sng" kern="1200" dirty="0" smtClean="0">
                <a:solidFill>
                  <a:schemeClr val="tx1"/>
                </a:solidFill>
                <a:latin typeface="+mn-lt"/>
                <a:ea typeface="+mn-ea"/>
                <a:cs typeface="+mn-cs"/>
              </a:rPr>
              <a:t> </a:t>
            </a:r>
            <a:r>
              <a:rPr lang="en-US" sz="700" u="sng" kern="1200" dirty="0" err="1" smtClean="0">
                <a:solidFill>
                  <a:schemeClr val="tx1"/>
                </a:solidFill>
                <a:latin typeface="+mn-lt"/>
                <a:ea typeface="+mn-ea"/>
                <a:cs typeface="+mn-cs"/>
              </a:rPr>
              <a:t>d’État</a:t>
            </a:r>
            <a:r>
              <a:rPr lang="en-US" sz="700" u="sng" kern="1200" dirty="0" smtClean="0">
                <a:solidFill>
                  <a:schemeClr val="tx1"/>
                </a:solidFill>
                <a:latin typeface="+mn-lt"/>
                <a:ea typeface="+mn-ea"/>
                <a:cs typeface="+mn-cs"/>
              </a:rPr>
              <a:t> : </a:t>
            </a:r>
            <a:r>
              <a:rPr lang="en-US" sz="700" u="none" kern="1200" dirty="0" smtClean="0">
                <a:solidFill>
                  <a:schemeClr val="tx1"/>
                </a:solidFill>
                <a:latin typeface="+mn-lt"/>
                <a:ea typeface="+mn-ea"/>
                <a:cs typeface="+mn-cs"/>
              </a:rPr>
              <a:t>“</a:t>
            </a:r>
            <a:r>
              <a:rPr lang="en-US" sz="700" kern="1200" dirty="0" smtClean="0">
                <a:solidFill>
                  <a:schemeClr val="tx1"/>
                </a:solidFill>
                <a:latin typeface="+mn-lt"/>
                <a:ea typeface="+mn-ea"/>
                <a:cs typeface="+mn-cs"/>
              </a:rPr>
              <a:t>En </a:t>
            </a:r>
            <a:r>
              <a:rPr lang="en-US" sz="700" kern="1200" dirty="0" err="1" smtClean="0">
                <a:solidFill>
                  <a:schemeClr val="tx1"/>
                </a:solidFill>
                <a:latin typeface="+mn-lt"/>
                <a:ea typeface="+mn-ea"/>
                <a:cs typeface="+mn-cs"/>
              </a:rPr>
              <a:t>définitive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l’acte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médical</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ayant</a:t>
            </a:r>
            <a:r>
              <a:rPr lang="en-US" sz="700" kern="1200" dirty="0" smtClean="0">
                <a:solidFill>
                  <a:schemeClr val="tx1"/>
                </a:solidFill>
                <a:latin typeface="+mn-lt"/>
                <a:ea typeface="+mn-ea"/>
                <a:cs typeface="+mn-cs"/>
              </a:rPr>
              <a:t> pour </a:t>
            </a:r>
            <a:r>
              <a:rPr lang="en-US" sz="700" kern="1200" dirty="0" err="1" smtClean="0">
                <a:solidFill>
                  <a:schemeClr val="tx1"/>
                </a:solidFill>
                <a:latin typeface="+mn-lt"/>
                <a:ea typeface="+mn-ea"/>
                <a:cs typeface="+mn-cs"/>
              </a:rPr>
              <a:t>seule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finalité</a:t>
            </a:r>
            <a:r>
              <a:rPr lang="en-US" sz="700" kern="1200" dirty="0" smtClean="0">
                <a:solidFill>
                  <a:schemeClr val="tx1"/>
                </a:solidFill>
                <a:latin typeface="+mn-lt"/>
                <a:ea typeface="+mn-ea"/>
                <a:cs typeface="+mn-cs"/>
              </a:rPr>
              <a:t> de conformer </a:t>
            </a:r>
            <a:r>
              <a:rPr lang="en-US" sz="700" kern="1200" dirty="0" err="1" smtClean="0">
                <a:solidFill>
                  <a:schemeClr val="tx1"/>
                </a:solidFill>
                <a:latin typeface="+mn-lt"/>
                <a:ea typeface="+mn-ea"/>
                <a:cs typeface="+mn-cs"/>
              </a:rPr>
              <a:t>l’apparence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esthétique</a:t>
            </a:r>
            <a:r>
              <a:rPr lang="en-US" sz="700" kern="1200" dirty="0" smtClean="0">
                <a:solidFill>
                  <a:schemeClr val="tx1"/>
                </a:solidFill>
                <a:latin typeface="+mn-lt"/>
                <a:ea typeface="+mn-ea"/>
                <a:cs typeface="+mn-cs"/>
              </a:rPr>
              <a:t> des </a:t>
            </a:r>
            <a:r>
              <a:rPr lang="en-US" sz="700" kern="1200" dirty="0" err="1" smtClean="0">
                <a:solidFill>
                  <a:schemeClr val="tx1"/>
                </a:solidFill>
                <a:latin typeface="+mn-lt"/>
                <a:ea typeface="+mn-ea"/>
                <a:cs typeface="+mn-cs"/>
              </a:rPr>
              <a:t>organes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génitaux</a:t>
            </a:r>
            <a:r>
              <a:rPr lang="en-US" sz="700" kern="1200" dirty="0" smtClean="0">
                <a:solidFill>
                  <a:schemeClr val="tx1"/>
                </a:solidFill>
                <a:latin typeface="+mn-lt"/>
                <a:ea typeface="+mn-ea"/>
                <a:cs typeface="+mn-cs"/>
              </a:rPr>
              <a:t> aux </a:t>
            </a:r>
            <a:r>
              <a:rPr lang="en-US" sz="700" kern="1200" dirty="0" err="1" smtClean="0">
                <a:solidFill>
                  <a:schemeClr val="tx1"/>
                </a:solidFill>
                <a:latin typeface="+mn-lt"/>
                <a:ea typeface="+mn-ea"/>
                <a:cs typeface="+mn-cs"/>
              </a:rPr>
              <a:t>représentations</a:t>
            </a:r>
            <a:r>
              <a:rPr lang="en-US" sz="700" kern="1200" dirty="0" smtClean="0">
                <a:solidFill>
                  <a:schemeClr val="tx1"/>
                </a:solidFill>
                <a:latin typeface="+mn-lt"/>
                <a:ea typeface="+mn-ea"/>
                <a:cs typeface="+mn-cs"/>
              </a:rPr>
              <a:t> du </a:t>
            </a:r>
            <a:r>
              <a:rPr lang="en-US" sz="700" kern="1200" dirty="0" err="1" smtClean="0">
                <a:solidFill>
                  <a:schemeClr val="tx1"/>
                </a:solidFill>
                <a:latin typeface="+mn-lt"/>
                <a:ea typeface="+mn-ea"/>
                <a:cs typeface="+mn-cs"/>
              </a:rPr>
              <a:t>masculin</a:t>
            </a:r>
            <a:r>
              <a:rPr lang="en-US" sz="700" kern="1200" dirty="0" smtClean="0">
                <a:solidFill>
                  <a:schemeClr val="tx1"/>
                </a:solidFill>
                <a:latin typeface="+mn-lt"/>
                <a:ea typeface="+mn-ea"/>
                <a:cs typeface="+mn-cs"/>
              </a:rPr>
              <a:t> et du </a:t>
            </a:r>
            <a:r>
              <a:rPr lang="en-US" sz="700" kern="1200" dirty="0" err="1" smtClean="0">
                <a:solidFill>
                  <a:schemeClr val="tx1"/>
                </a:solidFill>
                <a:latin typeface="+mn-lt"/>
                <a:ea typeface="+mn-ea"/>
                <a:cs typeface="+mn-cs"/>
              </a:rPr>
              <a:t>féminin</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afin</a:t>
            </a:r>
            <a:r>
              <a:rPr lang="en-US" sz="700" kern="1200" dirty="0" smtClean="0">
                <a:solidFill>
                  <a:schemeClr val="tx1"/>
                </a:solidFill>
                <a:latin typeface="+mn-lt"/>
                <a:ea typeface="+mn-ea"/>
                <a:cs typeface="+mn-cs"/>
              </a:rPr>
              <a:t> de </a:t>
            </a:r>
            <a:r>
              <a:rPr lang="en-US" sz="700" kern="1200" dirty="0" err="1" smtClean="0">
                <a:solidFill>
                  <a:schemeClr val="tx1"/>
                </a:solidFill>
                <a:latin typeface="+mn-lt"/>
                <a:ea typeface="+mn-ea"/>
                <a:cs typeface="+mn-cs"/>
              </a:rPr>
              <a:t>favoriser</a:t>
            </a:r>
            <a:r>
              <a:rPr lang="en-US" sz="700" kern="1200" dirty="0" smtClean="0">
                <a:solidFill>
                  <a:schemeClr val="tx1"/>
                </a:solidFill>
                <a:latin typeface="+mn-lt"/>
                <a:ea typeface="+mn-ea"/>
                <a:cs typeface="+mn-cs"/>
              </a:rPr>
              <a:t> le </a:t>
            </a:r>
            <a:r>
              <a:rPr lang="en-US" sz="700" kern="1200" dirty="0" err="1" smtClean="0">
                <a:solidFill>
                  <a:schemeClr val="tx1"/>
                </a:solidFill>
                <a:latin typeface="+mn-lt"/>
                <a:ea typeface="+mn-ea"/>
                <a:cs typeface="+mn-cs"/>
              </a:rPr>
              <a:t>développement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psychologique</a:t>
            </a:r>
            <a:r>
              <a:rPr lang="en-US" sz="700" kern="1200" dirty="0" smtClean="0">
                <a:solidFill>
                  <a:schemeClr val="tx1"/>
                </a:solidFill>
                <a:latin typeface="+mn-lt"/>
                <a:ea typeface="+mn-ea"/>
                <a:cs typeface="+mn-cs"/>
              </a:rPr>
              <a:t> et social de </a:t>
            </a:r>
            <a:r>
              <a:rPr lang="en-US" sz="700" kern="1200" dirty="0" err="1" smtClean="0">
                <a:solidFill>
                  <a:schemeClr val="tx1"/>
                </a:solidFill>
                <a:latin typeface="+mn-lt"/>
                <a:ea typeface="+mn-ea"/>
                <a:cs typeface="+mn-cs"/>
              </a:rPr>
              <a:t>l’enfant</a:t>
            </a:r>
            <a:r>
              <a:rPr lang="en-US" sz="700" kern="1200" dirty="0" smtClean="0">
                <a:solidFill>
                  <a:schemeClr val="tx1"/>
                </a:solidFill>
                <a:latin typeface="+mn-lt"/>
                <a:ea typeface="+mn-ea"/>
                <a:cs typeface="+mn-cs"/>
              </a:rPr>
              <a:t> ne </a:t>
            </a:r>
            <a:r>
              <a:rPr lang="en-US" sz="700" kern="1200" dirty="0" err="1" smtClean="0">
                <a:solidFill>
                  <a:schemeClr val="tx1"/>
                </a:solidFill>
                <a:latin typeface="+mn-lt"/>
                <a:ea typeface="+mn-ea"/>
                <a:cs typeface="+mn-cs"/>
              </a:rPr>
              <a:t>devrait</a:t>
            </a:r>
            <a:r>
              <a:rPr lang="en-US" sz="700" kern="1200" dirty="0" smtClean="0">
                <a:solidFill>
                  <a:schemeClr val="tx1"/>
                </a:solidFill>
                <a:latin typeface="+mn-lt"/>
                <a:ea typeface="+mn-ea"/>
                <a:cs typeface="+mn-cs"/>
              </a:rPr>
              <a:t> pas </a:t>
            </a:r>
            <a:r>
              <a:rPr lang="en-US" sz="700" kern="1200" dirty="0" err="1" smtClean="0">
                <a:solidFill>
                  <a:schemeClr val="tx1"/>
                </a:solidFill>
                <a:latin typeface="+mn-lt"/>
                <a:ea typeface="+mn-ea"/>
                <a:cs typeface="+mn-cs"/>
              </a:rPr>
              <a:t>pouvoir</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être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effectué</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tant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que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l’intéressé</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n’est</a:t>
            </a:r>
            <a:r>
              <a:rPr lang="en-US" sz="700" kern="1200" dirty="0" smtClean="0">
                <a:solidFill>
                  <a:schemeClr val="tx1"/>
                </a:solidFill>
                <a:latin typeface="+mn-lt"/>
                <a:ea typeface="+mn-ea"/>
                <a:cs typeface="+mn-cs"/>
              </a:rPr>
              <a:t> pas en </a:t>
            </a:r>
            <a:r>
              <a:rPr lang="en-US" sz="700" kern="1200" dirty="0" err="1" smtClean="0">
                <a:solidFill>
                  <a:schemeClr val="tx1"/>
                </a:solidFill>
                <a:latin typeface="+mn-lt"/>
                <a:ea typeface="+mn-ea"/>
                <a:cs typeface="+mn-cs"/>
              </a:rPr>
              <a:t>mesure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d’exprimer</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sa</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volonté</a:t>
            </a:r>
            <a:r>
              <a:rPr lang="en-US" sz="700" kern="1200" dirty="0" smtClean="0">
                <a:solidFill>
                  <a:schemeClr val="tx1"/>
                </a:solidFill>
                <a:latin typeface="+mn-lt"/>
                <a:ea typeface="+mn-ea"/>
                <a:cs typeface="+mn-cs"/>
              </a:rPr>
              <a:t> et de </a:t>
            </a:r>
            <a:r>
              <a:rPr lang="en-US" sz="700" kern="1200" dirty="0" err="1" smtClean="0">
                <a:solidFill>
                  <a:schemeClr val="tx1"/>
                </a:solidFill>
                <a:latin typeface="+mn-lt"/>
                <a:ea typeface="+mn-ea"/>
                <a:cs typeface="+mn-cs"/>
              </a:rPr>
              <a:t>participer</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à</a:t>
            </a:r>
            <a:r>
              <a:rPr lang="en-US" sz="700" kern="1200" dirty="0" smtClean="0">
                <a:solidFill>
                  <a:schemeClr val="tx1"/>
                </a:solidFill>
                <a:latin typeface="+mn-lt"/>
                <a:ea typeface="+mn-ea"/>
                <a:cs typeface="+mn-cs"/>
              </a:rPr>
              <a:t> la </a:t>
            </a:r>
            <a:r>
              <a:rPr lang="en-US" sz="700" kern="1200" dirty="0" err="1" smtClean="0">
                <a:solidFill>
                  <a:schemeClr val="tx1"/>
                </a:solidFill>
                <a:latin typeface="+mn-lt"/>
                <a:ea typeface="+mn-ea"/>
                <a:cs typeface="+mn-cs"/>
              </a:rPr>
              <a:t>prise</a:t>
            </a:r>
            <a:r>
              <a:rPr lang="en-US" sz="700" kern="1200" dirty="0" smtClean="0">
                <a:solidFill>
                  <a:schemeClr val="tx1"/>
                </a:solidFill>
                <a:latin typeface="+mn-lt"/>
                <a:ea typeface="+mn-ea"/>
                <a:cs typeface="+mn-cs"/>
              </a:rPr>
              <a:t> de </a:t>
            </a:r>
            <a:r>
              <a:rPr lang="en-US" sz="700" kern="1200" dirty="0" err="1" smtClean="0">
                <a:solidFill>
                  <a:schemeClr val="tx1"/>
                </a:solidFill>
                <a:latin typeface="+mn-lt"/>
                <a:ea typeface="+mn-ea"/>
                <a:cs typeface="+mn-cs"/>
              </a:rPr>
              <a:t>décision</a:t>
            </a:r>
            <a:r>
              <a:rPr lang="en-US" sz="700" kern="1200" dirty="0" smtClean="0">
                <a:solidFill>
                  <a:schemeClr val="tx1"/>
                </a:solidFill>
                <a:latin typeface="+mn-lt"/>
                <a:ea typeface="+mn-ea"/>
                <a:cs typeface="+mn-cs"/>
              </a:rPr>
              <a:t>.“</a:t>
            </a:r>
            <a:endParaRPr lang="en-US" u="sng" dirty="0" smtClean="0"/>
          </a:p>
          <a:p>
            <a:r>
              <a:rPr lang="en-US" u="sng" dirty="0" smtClean="0"/>
              <a:t>CNCDH </a:t>
            </a:r>
            <a:r>
              <a:rPr lang="en-US" dirty="0" smtClean="0"/>
              <a:t>: “</a:t>
            </a:r>
            <a:r>
              <a:rPr lang="en-US" sz="700" kern="1200" dirty="0" smtClean="0">
                <a:solidFill>
                  <a:schemeClr val="tx1"/>
                </a:solidFill>
                <a:latin typeface="+mn-lt"/>
                <a:ea typeface="+mn-ea"/>
                <a:cs typeface="+mn-cs"/>
              </a:rPr>
              <a:t>La CNCDH </a:t>
            </a:r>
            <a:r>
              <a:rPr lang="en-US" sz="700" kern="1200" dirty="0" err="1" smtClean="0">
                <a:solidFill>
                  <a:schemeClr val="tx1"/>
                </a:solidFill>
                <a:latin typeface="+mn-lt"/>
                <a:ea typeface="+mn-ea"/>
                <a:cs typeface="+mn-cs"/>
              </a:rPr>
              <a:t>considère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aussi</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que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certains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traitements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infligés</a:t>
            </a:r>
            <a:r>
              <a:rPr lang="en-US" sz="700" kern="1200" dirty="0" smtClean="0">
                <a:solidFill>
                  <a:schemeClr val="tx1"/>
                </a:solidFill>
                <a:latin typeface="+mn-lt"/>
                <a:ea typeface="+mn-ea"/>
                <a:cs typeface="+mn-cs"/>
              </a:rPr>
              <a:t> aux </a:t>
            </a:r>
            <a:r>
              <a:rPr lang="en-US" sz="700" kern="1200" dirty="0" err="1" smtClean="0">
                <a:solidFill>
                  <a:schemeClr val="tx1"/>
                </a:solidFill>
                <a:latin typeface="+mn-lt"/>
                <a:ea typeface="+mn-ea"/>
                <a:cs typeface="+mn-cs"/>
              </a:rPr>
              <a:t>personnes</a:t>
            </a:r>
            <a:r>
              <a:rPr lang="en-US" sz="700" kern="1200" dirty="0" smtClean="0">
                <a:solidFill>
                  <a:schemeClr val="tx1"/>
                </a:solidFill>
                <a:latin typeface="+mn-lt"/>
                <a:ea typeface="+mn-ea"/>
                <a:cs typeface="+mn-cs"/>
              </a:rPr>
              <a:t> intersexes </a:t>
            </a:r>
            <a:r>
              <a:rPr lang="en-US" sz="700" kern="1200" dirty="0" err="1" smtClean="0">
                <a:solidFill>
                  <a:schemeClr val="tx1"/>
                </a:solidFill>
                <a:latin typeface="+mn-lt"/>
                <a:ea typeface="+mn-ea"/>
                <a:cs typeface="+mn-cs"/>
              </a:rPr>
              <a:t>relèvent</a:t>
            </a:r>
            <a:r>
              <a:rPr lang="en-US" sz="700" kern="1200" dirty="0" smtClean="0">
                <a:solidFill>
                  <a:schemeClr val="tx1"/>
                </a:solidFill>
                <a:latin typeface="+mn-lt"/>
                <a:ea typeface="+mn-ea"/>
                <a:cs typeface="+mn-cs"/>
              </a:rPr>
              <a:t> des </a:t>
            </a:r>
            <a:r>
              <a:rPr lang="en-US" sz="700" kern="1200" dirty="0" err="1" smtClean="0">
                <a:solidFill>
                  <a:schemeClr val="tx1"/>
                </a:solidFill>
                <a:latin typeface="+mn-lt"/>
                <a:ea typeface="+mn-ea"/>
                <a:cs typeface="+mn-cs"/>
              </a:rPr>
              <a:t>traitements</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inhumains</a:t>
            </a:r>
            <a:r>
              <a:rPr lang="en-US" sz="700" kern="1200" dirty="0" smtClean="0">
                <a:solidFill>
                  <a:schemeClr val="tx1"/>
                </a:solidFill>
                <a:latin typeface="+mn-lt"/>
                <a:ea typeface="+mn-ea"/>
                <a:cs typeface="+mn-cs"/>
              </a:rPr>
              <a:t> et </a:t>
            </a:r>
            <a:r>
              <a:rPr lang="en-US" sz="700" kern="1200" dirty="0" err="1" smtClean="0">
                <a:solidFill>
                  <a:schemeClr val="tx1"/>
                </a:solidFill>
                <a:latin typeface="+mn-lt"/>
                <a:ea typeface="+mn-ea"/>
                <a:cs typeface="+mn-cs"/>
              </a:rPr>
              <a:t>dégradants</a:t>
            </a:r>
            <a:r>
              <a:rPr lang="en-US" sz="700" kern="1200" dirty="0" smtClean="0">
                <a:solidFill>
                  <a:schemeClr val="tx1"/>
                </a:solidFill>
                <a:latin typeface="+mn-lt"/>
                <a:ea typeface="+mn-ea"/>
                <a:cs typeface="+mn-cs"/>
              </a:rPr>
              <a:t>. “</a:t>
            </a:r>
          </a:p>
          <a:p>
            <a:r>
              <a:rPr lang="en-US" sz="700" u="sng" kern="1200" dirty="0" err="1" smtClean="0">
                <a:solidFill>
                  <a:schemeClr val="tx1"/>
                </a:solidFill>
                <a:latin typeface="+mn-lt"/>
                <a:ea typeface="+mn-ea"/>
                <a:cs typeface="+mn-cs"/>
              </a:rPr>
              <a:t>Conseil</a:t>
            </a:r>
            <a:r>
              <a:rPr lang="en-US" sz="700" u="sng" kern="1200" dirty="0" smtClean="0">
                <a:solidFill>
                  <a:schemeClr val="tx1"/>
                </a:solidFill>
                <a:latin typeface="+mn-lt"/>
                <a:ea typeface="+mn-ea"/>
                <a:cs typeface="+mn-cs"/>
              </a:rPr>
              <a:t> </a:t>
            </a:r>
            <a:r>
              <a:rPr lang="en-US" sz="700" u="sng" kern="1200" dirty="0" err="1" smtClean="0">
                <a:solidFill>
                  <a:schemeClr val="tx1"/>
                </a:solidFill>
                <a:latin typeface="+mn-lt"/>
                <a:ea typeface="+mn-ea"/>
                <a:cs typeface="+mn-cs"/>
              </a:rPr>
              <a:t>d’État</a:t>
            </a:r>
            <a:r>
              <a:rPr lang="en-US" sz="700" u="none" kern="1200" dirty="0" smtClean="0">
                <a:solidFill>
                  <a:schemeClr val="tx1"/>
                </a:solidFill>
                <a:latin typeface="+mn-lt"/>
                <a:ea typeface="+mn-ea"/>
                <a:cs typeface="+mn-cs"/>
              </a:rPr>
              <a:t> : “</a:t>
            </a:r>
            <a:endParaRPr lang="en-US" u="sng"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21</a:t>
            </a:fld>
            <a:endParaRPr lang="en-US"/>
          </a:p>
        </p:txBody>
      </p:sp>
    </p:spTree>
    <p:extLst>
      <p:ext uri="{BB962C8B-B14F-4D97-AF65-F5344CB8AC3E}">
        <p14:creationId xmlns:p14="http://schemas.microsoft.com/office/powerpoint/2010/main" val="10365257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22</a:t>
            </a:fld>
            <a:endParaRPr lang="en-US"/>
          </a:p>
        </p:txBody>
      </p:sp>
    </p:spTree>
    <p:extLst>
      <p:ext uri="{BB962C8B-B14F-4D97-AF65-F5344CB8AC3E}">
        <p14:creationId xmlns:p14="http://schemas.microsoft.com/office/powerpoint/2010/main" val="386390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r>
              <a:rPr lang="en-US" dirty="0" smtClean="0"/>
              <a:t>Pour le </a:t>
            </a:r>
            <a:r>
              <a:rPr lang="en-US" dirty="0" err="1" smtClean="0"/>
              <a:t>jeu</a:t>
            </a:r>
            <a:r>
              <a:rPr lang="en-US" dirty="0" smtClean="0"/>
              <a:t> </a:t>
            </a:r>
            <a:r>
              <a:rPr lang="en-US" dirty="0" err="1" smtClean="0"/>
              <a:t>démocratique</a:t>
            </a:r>
            <a:r>
              <a:rPr lang="en-US" dirty="0" smtClean="0"/>
              <a:t>, cf. le rapport du </a:t>
            </a:r>
            <a:r>
              <a:rPr lang="en-US" dirty="0" err="1" smtClean="0"/>
              <a:t>Sénat</a:t>
            </a:r>
            <a:r>
              <a:rPr lang="en-US" dirty="0" smtClean="0"/>
              <a:t>,</a:t>
            </a:r>
            <a:r>
              <a:rPr lang="en-US" baseline="0" dirty="0" smtClean="0"/>
              <a:t> </a:t>
            </a:r>
            <a:r>
              <a:rPr lang="en-US" i="1" baseline="0" dirty="0" smtClean="0"/>
              <a:t>Variations du </a:t>
            </a:r>
            <a:r>
              <a:rPr lang="en-US" i="1" baseline="0" dirty="0" err="1" smtClean="0"/>
              <a:t>développement</a:t>
            </a:r>
            <a:r>
              <a:rPr lang="en-US" i="1" baseline="0" dirty="0" smtClean="0"/>
              <a:t> </a:t>
            </a:r>
            <a:r>
              <a:rPr lang="en-US" i="1" baseline="0" dirty="0" err="1" smtClean="0"/>
              <a:t>sexuel</a:t>
            </a:r>
            <a:r>
              <a:rPr lang="en-US" i="0" baseline="0" dirty="0" smtClean="0"/>
              <a:t>, Rapport </a:t>
            </a:r>
            <a:r>
              <a:rPr lang="en-US" i="0" baseline="0" dirty="0" err="1" smtClean="0"/>
              <a:t>d’information</a:t>
            </a:r>
            <a:r>
              <a:rPr lang="en-US" i="0" baseline="0" dirty="0" smtClean="0"/>
              <a:t> 441, 2017, </a:t>
            </a:r>
            <a:r>
              <a:rPr lang="en-US" i="0" baseline="0" dirty="0" err="1" smtClean="0"/>
              <a:t>où</a:t>
            </a:r>
            <a:r>
              <a:rPr lang="en-US" i="0" baseline="0" dirty="0" smtClean="0"/>
              <a:t> les auditions des </a:t>
            </a:r>
            <a:r>
              <a:rPr lang="en-US" i="0" baseline="0" dirty="0" err="1" smtClean="0"/>
              <a:t>médecins</a:t>
            </a:r>
            <a:r>
              <a:rPr lang="en-US" i="0" baseline="0" dirty="0" smtClean="0"/>
              <a:t> d’un </a:t>
            </a:r>
            <a:r>
              <a:rPr lang="en-US" i="0" baseline="0" dirty="0" err="1" smtClean="0"/>
              <a:t>c</a:t>
            </a:r>
            <a:r>
              <a:rPr lang="en-US" i="0" baseline="0" dirty="0" err="1" smtClean="0"/>
              <a:t>ôté</a:t>
            </a:r>
            <a:r>
              <a:rPr lang="en-US" i="0" baseline="0" dirty="0" smtClean="0"/>
              <a:t> et des </a:t>
            </a:r>
            <a:r>
              <a:rPr lang="en-US" i="0" baseline="0" dirty="0" err="1" smtClean="0"/>
              <a:t>personnes</a:t>
            </a:r>
            <a:r>
              <a:rPr lang="en-US" i="0" baseline="0" dirty="0" smtClean="0"/>
              <a:t> </a:t>
            </a:r>
            <a:r>
              <a:rPr lang="en-US" i="0" baseline="0" dirty="0" err="1" smtClean="0"/>
              <a:t>intersexuées</a:t>
            </a:r>
            <a:r>
              <a:rPr lang="en-US" i="0" baseline="0" dirty="0" smtClean="0"/>
              <a:t> et des </a:t>
            </a:r>
            <a:r>
              <a:rPr lang="en-US" i="0" baseline="0" dirty="0" err="1" smtClean="0"/>
              <a:t>cherchaires</a:t>
            </a:r>
            <a:r>
              <a:rPr lang="en-US" i="0" baseline="0" dirty="0" smtClean="0"/>
              <a:t> en </a:t>
            </a:r>
            <a:r>
              <a:rPr lang="en-US" i="0" baseline="0" dirty="0" err="1" smtClean="0"/>
              <a:t>sociale</a:t>
            </a:r>
            <a:r>
              <a:rPr lang="en-US" i="0" baseline="0" dirty="0" smtClean="0"/>
              <a:t> de </a:t>
            </a:r>
            <a:r>
              <a:rPr lang="en-US" i="0" baseline="0" dirty="0" err="1" smtClean="0"/>
              <a:t>l’autre</a:t>
            </a:r>
            <a:r>
              <a:rPr lang="en-US" i="0" baseline="0" dirty="0" smtClean="0"/>
              <a:t> </a:t>
            </a:r>
            <a:r>
              <a:rPr lang="en-US" i="0" baseline="0" dirty="0" err="1" smtClean="0"/>
              <a:t>ont</a:t>
            </a:r>
            <a:r>
              <a:rPr lang="en-US" i="0" baseline="0" dirty="0" smtClean="0"/>
              <a:t> </a:t>
            </a:r>
            <a:r>
              <a:rPr lang="en-US" i="0" baseline="0" dirty="0" err="1" smtClean="0"/>
              <a:t>été</a:t>
            </a:r>
            <a:r>
              <a:rPr lang="en-US" i="0" baseline="0" dirty="0" smtClean="0"/>
              <a:t> </a:t>
            </a:r>
            <a:r>
              <a:rPr lang="en-US" i="0" baseline="0" dirty="0" err="1" smtClean="0"/>
              <a:t>séparées</a:t>
            </a:r>
            <a:r>
              <a:rPr lang="en-US" i="0" baseline="0" dirty="0" smtClean="0"/>
              <a:t>, </a:t>
            </a:r>
            <a:r>
              <a:rPr lang="en-US" i="0" baseline="0" dirty="0" err="1" smtClean="0"/>
              <a:t>à</a:t>
            </a:r>
            <a:r>
              <a:rPr lang="en-US" i="0" baseline="0" dirty="0" smtClean="0"/>
              <a:t> la </a:t>
            </a:r>
            <a:r>
              <a:rPr lang="en-US" i="0" baseline="0" dirty="0" err="1" smtClean="0"/>
              <a:t>demande</a:t>
            </a:r>
            <a:r>
              <a:rPr lang="en-US" i="0" baseline="0" dirty="0" smtClean="0"/>
              <a:t> des </a:t>
            </a:r>
            <a:r>
              <a:rPr lang="en-US" i="0" baseline="0" dirty="0" err="1" smtClean="0"/>
              <a:t>médecins</a:t>
            </a:r>
            <a:r>
              <a:rPr lang="en-US" i="0" baseline="0" dirty="0" smtClean="0"/>
              <a:t>.</a:t>
            </a:r>
          </a:p>
          <a:p>
            <a:r>
              <a:rPr lang="en-US" i="0" baseline="0" dirty="0" smtClean="0"/>
              <a:t>Pour le </a:t>
            </a:r>
            <a:r>
              <a:rPr lang="en-US" i="0" baseline="0" dirty="0" err="1" smtClean="0"/>
              <a:t>jeu</a:t>
            </a:r>
            <a:r>
              <a:rPr lang="en-US" i="0" baseline="0" dirty="0" smtClean="0"/>
              <a:t> </a:t>
            </a:r>
            <a:r>
              <a:rPr lang="en-US" i="0" baseline="0" dirty="0" err="1" smtClean="0"/>
              <a:t>judiciaire</a:t>
            </a:r>
            <a:r>
              <a:rPr lang="en-US" i="0" baseline="0" dirty="0" smtClean="0"/>
              <a:t>, cf. la </a:t>
            </a:r>
            <a:r>
              <a:rPr lang="en-US" i="0" baseline="0" dirty="0" err="1" smtClean="0"/>
              <a:t>décision</a:t>
            </a:r>
            <a:r>
              <a:rPr lang="en-US" i="0" baseline="0" dirty="0" smtClean="0"/>
              <a:t> de Limburg </a:t>
            </a:r>
            <a:r>
              <a:rPr lang="en-US" i="0" baseline="0" dirty="0" err="1" smtClean="0"/>
              <a:t>précitée</a:t>
            </a:r>
            <a:r>
              <a:rPr lang="en-US" i="0" baseline="0" dirty="0" smtClean="0"/>
              <a:t>.</a:t>
            </a:r>
            <a:endParaRPr lang="en-US"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3</a:t>
            </a:fld>
            <a:endParaRPr lang="en-US"/>
          </a:p>
        </p:txBody>
      </p:sp>
    </p:spTree>
    <p:extLst>
      <p:ext uri="{BB962C8B-B14F-4D97-AF65-F5344CB8AC3E}">
        <p14:creationId xmlns:p14="http://schemas.microsoft.com/office/powerpoint/2010/main" val="3403073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4</a:t>
            </a:fld>
            <a:endParaRPr lang="en-US"/>
          </a:p>
        </p:txBody>
      </p:sp>
    </p:spTree>
    <p:extLst>
      <p:ext uri="{BB962C8B-B14F-4D97-AF65-F5344CB8AC3E}">
        <p14:creationId xmlns:p14="http://schemas.microsoft.com/office/powerpoint/2010/main" val="26302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pPr marL="171450" indent="-171450">
              <a:buFontTx/>
              <a:buChar char="-"/>
            </a:pPr>
            <a:r>
              <a:rPr lang="fr-FR" baseline="0" dirty="0" smtClean="0"/>
              <a:t>Pour les patients : </a:t>
            </a:r>
            <a:r>
              <a:rPr lang="fr-FR" dirty="0" err="1" smtClean="0"/>
              <a:t>Erving</a:t>
            </a:r>
            <a:r>
              <a:rPr lang="fr-FR" dirty="0" smtClean="0"/>
              <a:t> </a:t>
            </a:r>
            <a:r>
              <a:rPr lang="fr-FR" dirty="0" smtClean="0"/>
              <a:t>Goffman, </a:t>
            </a:r>
            <a:r>
              <a:rPr lang="fr-FR" i="1" dirty="0" smtClean="0"/>
              <a:t>Stigmate, Les éditions de minuit</a:t>
            </a:r>
            <a:r>
              <a:rPr lang="fr-FR" dirty="0" smtClean="0"/>
              <a:t>, 1975,</a:t>
            </a:r>
            <a:r>
              <a:rPr lang="fr-FR" baseline="0" dirty="0" smtClean="0"/>
              <a:t> qui évoquant la gestion par les personnes stigmatisées de leur stigmate indique que l’une des forme de cette gestion, « qui annule toute les autres » c’est lorsque « l’individu se dévoie volontairement et modifie radicalement sa position ». «  la divulgation volontaire entre dans l’itinéraire  moral dont elle marque l’une des étapes. Ajoutons que dans les autobiographies des personnes stigmatisées, c’est typiquement cette étape qui est décrite comme étant la dernière, celle de la maturité et de la complète adaptation, sorte d’état de grâce </a:t>
            </a:r>
            <a:r>
              <a:rPr lang="fr-FR" baseline="0" dirty="0" smtClean="0"/>
              <a:t>».</a:t>
            </a:r>
          </a:p>
          <a:p>
            <a:pPr marL="171450" indent="-171450">
              <a:buFontTx/>
              <a:buChar char="-"/>
            </a:pPr>
            <a:r>
              <a:rPr lang="fr-FR" baseline="0" dirty="0" smtClean="0"/>
              <a:t>Pour les médecins, I.A. Hugues, </a:t>
            </a:r>
            <a:r>
              <a:rPr lang="fr-FR" baseline="0" dirty="0" err="1" smtClean="0"/>
              <a:t>https</a:t>
            </a:r>
            <a:r>
              <a:rPr lang="fr-FR" baseline="0" dirty="0" smtClean="0"/>
              <a:t>://</a:t>
            </a:r>
            <a:r>
              <a:rPr lang="fr-FR" baseline="0" dirty="0" err="1" smtClean="0"/>
              <a:t>www.ncbi.nlm.nih.gov</a:t>
            </a:r>
            <a:r>
              <a:rPr lang="fr-FR" baseline="0" dirty="0" smtClean="0"/>
              <a:t>/</a:t>
            </a:r>
            <a:r>
              <a:rPr lang="fr-FR" baseline="0" dirty="0" err="1" smtClean="0"/>
              <a:t>pmc</a:t>
            </a:r>
            <a:r>
              <a:rPr lang="fr-FR" baseline="0" dirty="0" smtClean="0"/>
              <a:t>/articles/PMC2082839/ : « </a:t>
            </a:r>
            <a:r>
              <a:rPr lang="en-US" sz="700" b="1" kern="1200" dirty="0" smtClean="0">
                <a:solidFill>
                  <a:schemeClr val="tx1"/>
                </a:solidFill>
                <a:latin typeface="+mn-lt"/>
                <a:ea typeface="+mn-ea"/>
                <a:cs typeface="+mn-cs"/>
              </a:rPr>
              <a:t>Terms such as intersex</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pseudohermaphroditism</a:t>
            </a:r>
            <a:r>
              <a:rPr lang="en-US" sz="700" kern="1200" dirty="0" smtClean="0">
                <a:solidFill>
                  <a:schemeClr val="tx1"/>
                </a:solidFill>
                <a:latin typeface="+mn-lt"/>
                <a:ea typeface="+mn-ea"/>
                <a:cs typeface="+mn-cs"/>
              </a:rPr>
              <a:t>, hermaphroditism, sex reversal, and gender based diagnostic labels </a:t>
            </a:r>
            <a:r>
              <a:rPr lang="en-US" sz="700" b="1" kern="1200" dirty="0" smtClean="0">
                <a:solidFill>
                  <a:schemeClr val="tx1"/>
                </a:solidFill>
                <a:latin typeface="+mn-lt"/>
                <a:ea typeface="+mn-ea"/>
                <a:cs typeface="+mn-cs"/>
              </a:rPr>
              <a:t>are particularly controversial</a:t>
            </a:r>
            <a:r>
              <a:rPr lang="en-US" sz="700" kern="1200" dirty="0" smtClean="0">
                <a:solidFill>
                  <a:schemeClr val="tx1"/>
                </a:solidFill>
                <a:latin typeface="+mn-lt"/>
                <a:ea typeface="+mn-ea"/>
                <a:cs typeface="+mn-cs"/>
              </a:rPr>
              <a:t>. These terms are perceived as potentially pejorative by patients,2 and </a:t>
            </a:r>
            <a:r>
              <a:rPr lang="en-US" sz="700" b="1" kern="1200" dirty="0" smtClean="0">
                <a:solidFill>
                  <a:schemeClr val="tx1"/>
                </a:solidFill>
                <a:latin typeface="+mn-lt"/>
                <a:ea typeface="+mn-ea"/>
                <a:cs typeface="+mn-cs"/>
              </a:rPr>
              <a:t>can be confusing to practitioners and parents alike</a:t>
            </a:r>
            <a:r>
              <a:rPr lang="en-US" sz="700" kern="1200" dirty="0" smtClean="0">
                <a:solidFill>
                  <a:schemeClr val="tx1"/>
                </a:solidFill>
                <a:latin typeface="+mn-lt"/>
                <a:ea typeface="+mn-ea"/>
                <a:cs typeface="+mn-cs"/>
              </a:rPr>
              <a:t>. The term “disorders of sex development” (DSD) is proposed, as defined by congenital conditions in which development of chromosomal, gonadal, or anatomical sex is atypical.”</a:t>
            </a:r>
          </a:p>
          <a:p>
            <a:pPr marL="171450" indent="-171450">
              <a:buFontTx/>
              <a:buChar char="-"/>
            </a:pPr>
            <a:r>
              <a:rPr lang="en-US" sz="700" kern="1200" dirty="0" smtClean="0">
                <a:solidFill>
                  <a:schemeClr val="tx1"/>
                </a:solidFill>
                <a:latin typeface="+mn-lt"/>
                <a:ea typeface="+mn-ea"/>
                <a:cs typeface="+mn-cs"/>
              </a:rPr>
              <a:t>Pour la ≠ quantitative</a:t>
            </a:r>
            <a:r>
              <a:rPr lang="en-US" sz="700" kern="1200" baseline="0" dirty="0" smtClean="0">
                <a:solidFill>
                  <a:schemeClr val="tx1"/>
                </a:solidFill>
                <a:latin typeface="+mn-lt"/>
                <a:ea typeface="+mn-ea"/>
                <a:cs typeface="+mn-cs"/>
              </a:rPr>
              <a:t> : </a:t>
            </a:r>
          </a:p>
          <a:p>
            <a:pPr marL="406521" lvl="1" indent="-171450">
              <a:buFontTx/>
              <a:buChar char="-"/>
            </a:pPr>
            <a:r>
              <a:rPr lang="fr-FR" dirty="0" smtClean="0"/>
              <a:t>Amplitude donnée not. dans</a:t>
            </a:r>
            <a:r>
              <a:rPr lang="en-US" dirty="0" smtClean="0"/>
              <a:t> C. </a:t>
            </a:r>
            <a:r>
              <a:rPr lang="en-US" dirty="0" err="1" smtClean="0"/>
              <a:t>Chiland</a:t>
            </a:r>
            <a:r>
              <a:rPr lang="en-US" dirty="0" smtClean="0"/>
              <a:t>, 2008. « La </a:t>
            </a:r>
            <a:r>
              <a:rPr lang="en-US" dirty="0" err="1" smtClean="0"/>
              <a:t>problématique</a:t>
            </a:r>
            <a:r>
              <a:rPr lang="en-US" dirty="0" smtClean="0"/>
              <a:t> de </a:t>
            </a:r>
            <a:r>
              <a:rPr lang="en-US" dirty="0" err="1" smtClean="0"/>
              <a:t>l’identité</a:t>
            </a:r>
            <a:r>
              <a:rPr lang="en-US" dirty="0" smtClean="0"/>
              <a:t> </a:t>
            </a:r>
            <a:r>
              <a:rPr lang="en-US" dirty="0" err="1" smtClean="0"/>
              <a:t>sexuée</a:t>
            </a:r>
            <a:r>
              <a:rPr lang="en-US" dirty="0" smtClean="0"/>
              <a:t> », </a:t>
            </a:r>
            <a:r>
              <a:rPr lang="en-US" dirty="0" err="1" smtClean="0"/>
              <a:t>Neuropsychiatrie</a:t>
            </a:r>
            <a:r>
              <a:rPr lang="en-US" dirty="0" smtClean="0"/>
              <a:t> de </a:t>
            </a:r>
            <a:r>
              <a:rPr lang="en-US" dirty="0" err="1" smtClean="0"/>
              <a:t>l’Enfance</a:t>
            </a:r>
            <a:r>
              <a:rPr lang="en-US" dirty="0" smtClean="0"/>
              <a:t> et de </a:t>
            </a:r>
            <a:r>
              <a:rPr lang="en-US" dirty="0" err="1" smtClean="0"/>
              <a:t>l'adolescence</a:t>
            </a:r>
            <a:r>
              <a:rPr lang="en-US" dirty="0" smtClean="0"/>
              <a:t>, Vol. 56, p. 331</a:t>
            </a:r>
          </a:p>
          <a:p>
            <a:pPr marL="406521" marR="0" lvl="1" indent="-171450" algn="l" defTabSz="235071" rtl="0" eaLnBrk="1" fontAlgn="auto" latinLnBrk="0" hangingPunct="1">
              <a:lnSpc>
                <a:spcPct val="100000"/>
              </a:lnSpc>
              <a:spcBef>
                <a:spcPts val="0"/>
              </a:spcBef>
              <a:spcAft>
                <a:spcPts val="0"/>
              </a:spcAft>
              <a:buClrTx/>
              <a:buSzTx/>
              <a:buFontTx/>
              <a:buChar char="-"/>
              <a:tabLst/>
              <a:defRPr/>
            </a:pPr>
            <a:r>
              <a:rPr lang="en-US" dirty="0" err="1" smtClean="0"/>
              <a:t>Chiffre</a:t>
            </a:r>
            <a:r>
              <a:rPr lang="en-US" dirty="0" smtClean="0"/>
              <a:t> de 1,7% </a:t>
            </a:r>
            <a:r>
              <a:rPr lang="en-US" dirty="0" err="1" smtClean="0"/>
              <a:t>retenu</a:t>
            </a:r>
            <a:r>
              <a:rPr lang="en-US" dirty="0" smtClean="0"/>
              <a:t> par ONU</a:t>
            </a:r>
            <a:r>
              <a:rPr lang="en-US" baseline="0" dirty="0" smtClean="0"/>
              <a:t> (doc. </a:t>
            </a:r>
            <a:r>
              <a:rPr lang="en-US" baseline="0" dirty="0" err="1" smtClean="0"/>
              <a:t>Préc</a:t>
            </a:r>
            <a:r>
              <a:rPr lang="en-US" baseline="0" dirty="0" smtClean="0"/>
              <a:t>.), </a:t>
            </a:r>
            <a:r>
              <a:rPr lang="en-US" baseline="0" dirty="0" err="1" smtClean="0"/>
              <a:t>chiffre</a:t>
            </a:r>
            <a:r>
              <a:rPr lang="en-US" baseline="0" dirty="0" smtClean="0"/>
              <a:t> de 0,02% </a:t>
            </a:r>
            <a:r>
              <a:rPr lang="en-US" baseline="0" dirty="0" err="1" smtClean="0"/>
              <a:t>retenu</a:t>
            </a:r>
            <a:r>
              <a:rPr lang="en-US" baseline="0" dirty="0" smtClean="0"/>
              <a:t> par </a:t>
            </a:r>
            <a:r>
              <a:rPr lang="en-US" baseline="0" dirty="0" err="1" smtClean="0"/>
              <a:t>gouvernement</a:t>
            </a:r>
            <a:r>
              <a:rPr lang="en-US" baseline="0" dirty="0" smtClean="0"/>
              <a:t> </a:t>
            </a:r>
            <a:r>
              <a:rPr lang="en-US" baseline="0" dirty="0" err="1" smtClean="0"/>
              <a:t>français</a:t>
            </a:r>
            <a:r>
              <a:rPr lang="en-US" baseline="0" dirty="0" smtClean="0"/>
              <a:t> et </a:t>
            </a:r>
            <a:r>
              <a:rPr lang="en-US" baseline="0" dirty="0" err="1" smtClean="0"/>
              <a:t>ministère</a:t>
            </a:r>
            <a:r>
              <a:rPr lang="en-US" baseline="0" dirty="0" smtClean="0"/>
              <a:t> (cf. </a:t>
            </a:r>
            <a:r>
              <a:rPr lang="en-US" baseline="0" dirty="0" err="1" smtClean="0"/>
              <a:t>réponse</a:t>
            </a:r>
            <a:r>
              <a:rPr lang="en-US" baseline="0" dirty="0" smtClean="0"/>
              <a:t> </a:t>
            </a:r>
            <a:r>
              <a:rPr lang="en-US" baseline="0" dirty="0" err="1" smtClean="0"/>
              <a:t>ministérielle</a:t>
            </a:r>
            <a:r>
              <a:rPr lang="en-US" baseline="0" dirty="0" smtClean="0"/>
              <a:t> </a:t>
            </a:r>
            <a:r>
              <a:rPr lang="pt-BR" sz="700" b="0" kern="1200" dirty="0" smtClean="0">
                <a:solidFill>
                  <a:schemeClr val="tx1"/>
                </a:solidFill>
                <a:effectLst/>
                <a:latin typeface="+mn-lt"/>
                <a:ea typeface="+mn-ea"/>
                <a:cs typeface="+mn-cs"/>
              </a:rPr>
              <a:t>JO </a:t>
            </a:r>
            <a:r>
              <a:rPr lang="pt-BR" sz="700" b="0" kern="1200" dirty="0" err="1" smtClean="0">
                <a:solidFill>
                  <a:schemeClr val="tx1"/>
                </a:solidFill>
                <a:effectLst/>
                <a:latin typeface="+mn-lt"/>
                <a:ea typeface="+mn-ea"/>
                <a:cs typeface="+mn-cs"/>
              </a:rPr>
              <a:t>Sénat</a:t>
            </a:r>
            <a:r>
              <a:rPr lang="pt-BR" sz="700" b="0" kern="1200" dirty="0" smtClean="0">
                <a:solidFill>
                  <a:schemeClr val="tx1"/>
                </a:solidFill>
                <a:effectLst/>
                <a:latin typeface="+mn-lt"/>
                <a:ea typeface="+mn-ea"/>
                <a:cs typeface="+mn-cs"/>
              </a:rPr>
              <a:t>, 10 </a:t>
            </a:r>
            <a:r>
              <a:rPr lang="pt-BR" sz="700" b="0" kern="1200" dirty="0" err="1" smtClean="0">
                <a:solidFill>
                  <a:schemeClr val="tx1"/>
                </a:solidFill>
                <a:effectLst/>
                <a:latin typeface="+mn-lt"/>
                <a:ea typeface="+mn-ea"/>
                <a:cs typeface="+mn-cs"/>
              </a:rPr>
              <a:t>févr</a:t>
            </a:r>
            <a:r>
              <a:rPr lang="pt-BR" sz="700" b="0" kern="1200" dirty="0" smtClean="0">
                <a:solidFill>
                  <a:schemeClr val="tx1"/>
                </a:solidFill>
                <a:effectLst/>
                <a:latin typeface="+mn-lt"/>
                <a:ea typeface="+mn-ea"/>
                <a:cs typeface="+mn-cs"/>
              </a:rPr>
              <a:t>. 2016, p. 2485 </a:t>
            </a:r>
            <a:r>
              <a:rPr lang="pt-BR" sz="700" b="0" kern="1200" dirty="0" err="1" smtClean="0">
                <a:solidFill>
                  <a:schemeClr val="tx1"/>
                </a:solidFill>
                <a:effectLst/>
                <a:latin typeface="+mn-lt"/>
                <a:ea typeface="+mn-ea"/>
                <a:cs typeface="+mn-cs"/>
              </a:rPr>
              <a:t>donnant</a:t>
            </a:r>
            <a:r>
              <a:rPr lang="pt-BR" sz="700" b="0" kern="1200" dirty="0" smtClean="0">
                <a:solidFill>
                  <a:schemeClr val="tx1"/>
                </a:solidFill>
                <a:effectLst/>
                <a:latin typeface="+mn-lt"/>
                <a:ea typeface="+mn-ea"/>
                <a:cs typeface="+mn-cs"/>
              </a:rPr>
              <a:t> </a:t>
            </a:r>
            <a:r>
              <a:rPr lang="pt-BR" sz="700" b="0" kern="1200" dirty="0" err="1" smtClean="0">
                <a:solidFill>
                  <a:schemeClr val="tx1"/>
                </a:solidFill>
                <a:effectLst/>
                <a:latin typeface="+mn-lt"/>
                <a:ea typeface="+mn-ea"/>
                <a:cs typeface="+mn-cs"/>
              </a:rPr>
              <a:t>le</a:t>
            </a:r>
            <a:r>
              <a:rPr lang="pt-BR" sz="700" b="0" kern="1200" dirty="0" smtClean="0">
                <a:solidFill>
                  <a:schemeClr val="tx1"/>
                </a:solidFill>
                <a:effectLst/>
                <a:latin typeface="+mn-lt"/>
                <a:ea typeface="+mn-ea"/>
                <a:cs typeface="+mn-cs"/>
              </a:rPr>
              <a:t> </a:t>
            </a:r>
            <a:r>
              <a:rPr lang="pt-BR" sz="700" b="0" kern="1200" dirty="0" err="1" smtClean="0">
                <a:solidFill>
                  <a:schemeClr val="tx1"/>
                </a:solidFill>
                <a:effectLst/>
                <a:latin typeface="+mn-lt"/>
                <a:ea typeface="+mn-ea"/>
                <a:cs typeface="+mn-cs"/>
              </a:rPr>
              <a:t>chiffre</a:t>
            </a:r>
            <a:r>
              <a:rPr lang="pt-BR" sz="700" b="0" kern="1200" dirty="0" smtClean="0">
                <a:solidFill>
                  <a:schemeClr val="tx1"/>
                </a:solidFill>
                <a:effectLst/>
                <a:latin typeface="+mn-lt"/>
                <a:ea typeface="+mn-ea"/>
                <a:cs typeface="+mn-cs"/>
              </a:rPr>
              <a:t> 160 </a:t>
            </a:r>
            <a:r>
              <a:rPr lang="pt-BR" sz="700" b="0" kern="1200" dirty="0" err="1" smtClean="0">
                <a:solidFill>
                  <a:schemeClr val="tx1"/>
                </a:solidFill>
                <a:effectLst/>
                <a:latin typeface="+mn-lt"/>
                <a:ea typeface="+mn-ea"/>
                <a:cs typeface="+mn-cs"/>
              </a:rPr>
              <a:t>naissances</a:t>
            </a:r>
            <a:r>
              <a:rPr lang="pt-BR" sz="700" b="0" kern="1200" dirty="0" smtClean="0">
                <a:solidFill>
                  <a:schemeClr val="tx1"/>
                </a:solidFill>
                <a:effectLst/>
                <a:latin typeface="+mn-lt"/>
                <a:ea typeface="+mn-ea"/>
                <a:cs typeface="+mn-cs"/>
              </a:rPr>
              <a:t> par </a:t>
            </a:r>
            <a:r>
              <a:rPr lang="pt-BR" sz="700" b="0" kern="1200" dirty="0" err="1" smtClean="0">
                <a:solidFill>
                  <a:schemeClr val="tx1"/>
                </a:solidFill>
                <a:effectLst/>
                <a:latin typeface="+mn-lt"/>
                <a:ea typeface="+mn-ea"/>
                <a:cs typeface="+mn-cs"/>
              </a:rPr>
              <a:t>an</a:t>
            </a:r>
            <a:r>
              <a:rPr lang="pt-BR" sz="700" b="0" kern="1200" dirty="0" smtClean="0">
                <a:solidFill>
                  <a:schemeClr val="tx1"/>
                </a:solidFill>
                <a:effectLst/>
                <a:latin typeface="+mn-lt"/>
                <a:ea typeface="+mn-ea"/>
                <a:cs typeface="+mn-cs"/>
              </a:rPr>
              <a:t> </a:t>
            </a:r>
            <a:r>
              <a:rPr lang="pt-BR" sz="700" b="0" i="1" kern="1200" dirty="0" err="1" smtClean="0">
                <a:solidFill>
                  <a:schemeClr val="tx1"/>
                </a:solidFill>
                <a:effectLst/>
                <a:latin typeface="+mn-lt"/>
                <a:ea typeface="+mn-ea"/>
                <a:cs typeface="+mn-cs"/>
              </a:rPr>
              <a:t>ie</a:t>
            </a:r>
            <a:r>
              <a:rPr lang="pt-BR" sz="700" b="0" i="0" kern="1200" dirty="0" smtClean="0">
                <a:solidFill>
                  <a:schemeClr val="tx1"/>
                </a:solidFill>
                <a:effectLst/>
                <a:latin typeface="+mn-lt"/>
                <a:ea typeface="+mn-ea"/>
                <a:cs typeface="+mn-cs"/>
              </a:rPr>
              <a:t> 0,02% </a:t>
            </a:r>
            <a:r>
              <a:rPr lang="pt-BR" sz="700" b="0" i="0" kern="1200" dirty="0" err="1" smtClean="0">
                <a:solidFill>
                  <a:schemeClr val="tx1"/>
                </a:solidFill>
                <a:effectLst/>
                <a:latin typeface="+mn-lt"/>
                <a:ea typeface="+mn-ea"/>
                <a:cs typeface="+mn-cs"/>
              </a:rPr>
              <a:t>des</a:t>
            </a:r>
            <a:r>
              <a:rPr lang="pt-BR" sz="700" b="0" i="0" kern="1200" dirty="0" smtClean="0">
                <a:solidFill>
                  <a:schemeClr val="tx1"/>
                </a:solidFill>
                <a:effectLst/>
                <a:latin typeface="+mn-lt"/>
                <a:ea typeface="+mn-ea"/>
                <a:cs typeface="+mn-cs"/>
              </a:rPr>
              <a:t> 800 000 </a:t>
            </a:r>
            <a:r>
              <a:rPr lang="pt-BR" sz="700" b="0" i="0" kern="1200" dirty="0" err="1" smtClean="0">
                <a:solidFill>
                  <a:schemeClr val="tx1"/>
                </a:solidFill>
                <a:effectLst/>
                <a:latin typeface="+mn-lt"/>
                <a:ea typeface="+mn-ea"/>
                <a:cs typeface="+mn-cs"/>
              </a:rPr>
              <a:t>naissances</a:t>
            </a:r>
            <a:r>
              <a:rPr lang="pt-BR" sz="700" b="0" kern="1200" dirty="0" smtClean="0">
                <a:solidFill>
                  <a:schemeClr val="tx1"/>
                </a:solidFill>
                <a:effectLst/>
                <a:latin typeface="+mn-lt"/>
                <a:ea typeface="+mn-ea"/>
                <a:cs typeface="+mn-cs"/>
              </a:rPr>
              <a:t>)</a:t>
            </a:r>
            <a:endParaRPr lang="pt-BR" dirty="0" smtClean="0">
              <a:effectLst/>
            </a:endParaRPr>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5</a:t>
            </a:fld>
            <a:endParaRPr lang="en-US"/>
          </a:p>
        </p:txBody>
      </p:sp>
    </p:spTree>
    <p:extLst>
      <p:ext uri="{BB962C8B-B14F-4D97-AF65-F5344CB8AC3E}">
        <p14:creationId xmlns:p14="http://schemas.microsoft.com/office/powerpoint/2010/main" val="26302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6</a:t>
            </a:fld>
            <a:endParaRPr lang="en-US"/>
          </a:p>
        </p:txBody>
      </p:sp>
    </p:spTree>
    <p:extLst>
      <p:ext uri="{BB962C8B-B14F-4D97-AF65-F5344CB8AC3E}">
        <p14:creationId xmlns:p14="http://schemas.microsoft.com/office/powerpoint/2010/main" val="1659329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7</a:t>
            </a:fld>
            <a:endParaRPr lang="en-US"/>
          </a:p>
        </p:txBody>
      </p:sp>
    </p:spTree>
    <p:extLst>
      <p:ext uri="{BB962C8B-B14F-4D97-AF65-F5344CB8AC3E}">
        <p14:creationId xmlns:p14="http://schemas.microsoft.com/office/powerpoint/2010/main" val="1226385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pPr marL="228600" indent="-228600">
              <a:buAutoNum type="arabicPeriod"/>
            </a:pPr>
            <a:r>
              <a:rPr lang="en-US" sz="700" dirty="0" smtClean="0"/>
              <a:t>L</a:t>
            </a:r>
            <a:r>
              <a:rPr lang="en-US" sz="700" baseline="0" dirty="0" smtClean="0"/>
              <a:t>a </a:t>
            </a:r>
            <a:r>
              <a:rPr lang="en-US" sz="700" baseline="0" dirty="0" err="1" smtClean="0"/>
              <a:t>société</a:t>
            </a:r>
            <a:r>
              <a:rPr lang="en-US" sz="700" baseline="0" dirty="0" smtClean="0"/>
              <a:t> </a:t>
            </a:r>
            <a:r>
              <a:rPr lang="en-US" sz="700" baseline="0" dirty="0" err="1" smtClean="0"/>
              <a:t>abandonne</a:t>
            </a:r>
            <a:r>
              <a:rPr lang="en-US" sz="700" baseline="0" dirty="0" smtClean="0"/>
              <a:t> la question intersexes au corps </a:t>
            </a:r>
            <a:r>
              <a:rPr lang="en-US" sz="700" baseline="0" dirty="0" err="1" smtClean="0"/>
              <a:t>médical</a:t>
            </a:r>
            <a:r>
              <a:rPr lang="en-US" sz="700" baseline="0" dirty="0" smtClean="0"/>
              <a:t> </a:t>
            </a:r>
            <a:r>
              <a:rPr lang="en-US" sz="700" baseline="0" dirty="0" err="1" smtClean="0"/>
              <a:t>à</a:t>
            </a:r>
            <a:r>
              <a:rPr lang="en-US" sz="700" baseline="0" dirty="0" smtClean="0"/>
              <a:t> </a:t>
            </a:r>
            <a:r>
              <a:rPr lang="en-US" sz="700" baseline="0" dirty="0" err="1" smtClean="0"/>
              <a:t>partir</a:t>
            </a:r>
            <a:r>
              <a:rPr lang="en-US" sz="700" baseline="0" dirty="0" smtClean="0"/>
              <a:t> du moment </a:t>
            </a:r>
            <a:r>
              <a:rPr lang="en-US" sz="700" baseline="0" dirty="0" err="1" smtClean="0"/>
              <a:t>où</a:t>
            </a:r>
            <a:r>
              <a:rPr lang="en-US" sz="700" baseline="0" dirty="0" smtClean="0"/>
              <a:t> </a:t>
            </a:r>
            <a:r>
              <a:rPr lang="en-US" sz="700" baseline="0" dirty="0" err="1" smtClean="0"/>
              <a:t>celui</a:t>
            </a:r>
            <a:r>
              <a:rPr lang="en-US" sz="700" baseline="0" dirty="0" smtClean="0"/>
              <a:t>-ci </a:t>
            </a:r>
            <a:r>
              <a:rPr lang="en-US" sz="700" baseline="0" dirty="0" err="1" smtClean="0"/>
              <a:t>est</a:t>
            </a:r>
            <a:r>
              <a:rPr lang="en-US" sz="700" baseline="0" dirty="0" smtClean="0"/>
              <a:t> </a:t>
            </a:r>
            <a:r>
              <a:rPr lang="en-US" sz="700" baseline="0" dirty="0" err="1" smtClean="0"/>
              <a:t>perçue</a:t>
            </a:r>
            <a:r>
              <a:rPr lang="en-US" sz="700" baseline="0" dirty="0" smtClean="0"/>
              <a:t> </a:t>
            </a:r>
            <a:r>
              <a:rPr lang="en-US" sz="700" baseline="0" dirty="0" err="1" smtClean="0"/>
              <a:t>socialement</a:t>
            </a:r>
            <a:r>
              <a:rPr lang="en-US" sz="700" baseline="0" dirty="0" smtClean="0"/>
              <a:t> </a:t>
            </a:r>
            <a:r>
              <a:rPr lang="en-US" sz="700" baseline="0" dirty="0" err="1" smtClean="0"/>
              <a:t>comme</a:t>
            </a:r>
            <a:r>
              <a:rPr lang="en-US" sz="700" baseline="0" dirty="0" smtClean="0"/>
              <a:t> </a:t>
            </a:r>
            <a:r>
              <a:rPr lang="en-US" sz="700" baseline="0" dirty="0" err="1" smtClean="0"/>
              <a:t>une</a:t>
            </a:r>
            <a:r>
              <a:rPr lang="en-US" sz="700" baseline="0" dirty="0" smtClean="0"/>
              <a:t> science </a:t>
            </a:r>
            <a:r>
              <a:rPr lang="en-US" sz="700" baseline="0" dirty="0" err="1" smtClean="0"/>
              <a:t>fiable</a:t>
            </a:r>
            <a:r>
              <a:rPr lang="en-US" sz="700" baseline="0" dirty="0" smtClean="0"/>
              <a:t>.</a:t>
            </a:r>
          </a:p>
          <a:p>
            <a:pPr marL="463671" lvl="1" indent="-228600">
              <a:buFont typeface="Arial"/>
              <a:buChar char="•"/>
            </a:pPr>
            <a:r>
              <a:rPr lang="en-US" sz="700" baseline="0" dirty="0" smtClean="0"/>
              <a:t>En France, </a:t>
            </a:r>
            <a:r>
              <a:rPr lang="en-US" sz="700" baseline="0" dirty="0" err="1" smtClean="0"/>
              <a:t>il</a:t>
            </a:r>
            <a:r>
              <a:rPr lang="en-US" sz="700" baseline="0" dirty="0" smtClean="0"/>
              <a:t> </a:t>
            </a:r>
            <a:r>
              <a:rPr lang="en-US" sz="700" baseline="0" dirty="0" err="1" smtClean="0"/>
              <a:t>faudra</a:t>
            </a:r>
            <a:r>
              <a:rPr lang="en-US" sz="700" baseline="0" dirty="0" smtClean="0"/>
              <a:t> </a:t>
            </a:r>
            <a:r>
              <a:rPr lang="en-US" sz="700" baseline="0" dirty="0" err="1" smtClean="0"/>
              <a:t>donc</a:t>
            </a:r>
            <a:r>
              <a:rPr lang="en-US" sz="700" baseline="0" dirty="0" smtClean="0"/>
              <a:t> </a:t>
            </a:r>
            <a:r>
              <a:rPr lang="en-US" sz="700" baseline="0" dirty="0" err="1" smtClean="0"/>
              <a:t>attendre</a:t>
            </a:r>
            <a:r>
              <a:rPr lang="en-US" sz="700" baseline="0" dirty="0" smtClean="0"/>
              <a:t> la 3e </a:t>
            </a:r>
            <a:r>
              <a:rPr lang="en-US" sz="700" baseline="0" dirty="0" err="1" smtClean="0"/>
              <a:t>République</a:t>
            </a:r>
            <a:r>
              <a:rPr lang="en-US" sz="700" baseline="0" dirty="0" smtClean="0"/>
              <a:t>, </a:t>
            </a:r>
            <a:r>
              <a:rPr lang="en-US" sz="700" baseline="0" dirty="0" err="1" smtClean="0"/>
              <a:t>celle</a:t>
            </a:r>
            <a:r>
              <a:rPr lang="en-US" sz="700" baseline="0" dirty="0" smtClean="0"/>
              <a:t> des </a:t>
            </a:r>
            <a:r>
              <a:rPr lang="en-US" sz="700" baseline="0" dirty="0" err="1" smtClean="0"/>
              <a:t>médecins</a:t>
            </a:r>
            <a:r>
              <a:rPr lang="en-US" sz="700" baseline="0" dirty="0" smtClean="0"/>
              <a:t> et des </a:t>
            </a:r>
            <a:r>
              <a:rPr lang="en-US" sz="700" baseline="0" dirty="0" err="1" smtClean="0"/>
              <a:t>avocats</a:t>
            </a:r>
            <a:r>
              <a:rPr lang="en-US" sz="700" baseline="0" dirty="0" smtClean="0"/>
              <a:t> pour </a:t>
            </a:r>
            <a:r>
              <a:rPr lang="en-US" sz="700" baseline="0" dirty="0" err="1" smtClean="0"/>
              <a:t>que</a:t>
            </a:r>
            <a:r>
              <a:rPr lang="en-US" sz="700" baseline="0" dirty="0" smtClean="0"/>
              <a:t> </a:t>
            </a:r>
            <a:r>
              <a:rPr lang="en-US" sz="700" baseline="0" dirty="0" err="1" smtClean="0"/>
              <a:t>s’installe</a:t>
            </a:r>
            <a:r>
              <a:rPr lang="en-US" sz="700" baseline="0" dirty="0" smtClean="0"/>
              <a:t> </a:t>
            </a:r>
            <a:r>
              <a:rPr lang="en-US" sz="700" baseline="0" dirty="0" err="1" smtClean="0"/>
              <a:t>cette</a:t>
            </a:r>
            <a:r>
              <a:rPr lang="en-US" sz="700" baseline="0" dirty="0" smtClean="0"/>
              <a:t> </a:t>
            </a:r>
            <a:r>
              <a:rPr lang="en-US" sz="700" baseline="0" dirty="0" err="1" smtClean="0"/>
              <a:t>autorité</a:t>
            </a:r>
            <a:r>
              <a:rPr lang="en-US" sz="700" baseline="0" dirty="0" smtClean="0"/>
              <a:t> </a:t>
            </a:r>
            <a:r>
              <a:rPr lang="en-US" sz="700" baseline="0" dirty="0" err="1" smtClean="0"/>
              <a:t>médicale</a:t>
            </a:r>
            <a:r>
              <a:rPr lang="en-US" sz="700" baseline="0" dirty="0" smtClean="0"/>
              <a:t>. En </a:t>
            </a:r>
            <a:r>
              <a:rPr lang="en-US" sz="700" baseline="0" dirty="0" err="1" smtClean="0"/>
              <a:t>effet</a:t>
            </a:r>
            <a:r>
              <a:rPr lang="en-US" sz="700" baseline="0" dirty="0" smtClean="0"/>
              <a:t>, après les </a:t>
            </a:r>
            <a:r>
              <a:rPr lang="en-US" sz="700" baseline="0" dirty="0" err="1" smtClean="0"/>
              <a:t>nombreux</a:t>
            </a:r>
            <a:r>
              <a:rPr lang="en-US" sz="700" baseline="0" dirty="0" smtClean="0"/>
              <a:t> </a:t>
            </a:r>
            <a:r>
              <a:rPr lang="en-US" sz="700" baseline="0" dirty="0" err="1" smtClean="0"/>
              <a:t>travaux</a:t>
            </a:r>
            <a:r>
              <a:rPr lang="en-US" sz="700" baseline="0" dirty="0" smtClean="0"/>
              <a:t> et rapports de </a:t>
            </a:r>
            <a:r>
              <a:rPr lang="en-US" sz="700" baseline="0" dirty="0" err="1" smtClean="0"/>
              <a:t>médecin</a:t>
            </a:r>
            <a:r>
              <a:rPr lang="en-US" sz="700" baseline="0" dirty="0" smtClean="0"/>
              <a:t> </a:t>
            </a:r>
            <a:r>
              <a:rPr lang="en-US" sz="700" baseline="0" dirty="0" err="1" smtClean="0"/>
              <a:t>réclamant</a:t>
            </a:r>
            <a:r>
              <a:rPr lang="en-US" sz="700" baseline="0" dirty="0" smtClean="0"/>
              <a:t> </a:t>
            </a:r>
            <a:r>
              <a:rPr lang="en-US" sz="700" baseline="0" dirty="0" err="1" smtClean="0"/>
              <a:t>leur</a:t>
            </a:r>
            <a:r>
              <a:rPr lang="en-US" sz="700" baseline="0" dirty="0" smtClean="0"/>
              <a:t> </a:t>
            </a:r>
            <a:r>
              <a:rPr lang="en-US" sz="700" baseline="0" dirty="0" err="1" smtClean="0"/>
              <a:t>droit</a:t>
            </a:r>
            <a:r>
              <a:rPr lang="en-US" sz="700" baseline="0" dirty="0" smtClean="0"/>
              <a:t> de </a:t>
            </a:r>
            <a:r>
              <a:rPr lang="en-US" sz="700" baseline="0" dirty="0" err="1" smtClean="0"/>
              <a:t>cité</a:t>
            </a:r>
            <a:r>
              <a:rPr lang="en-US" sz="700" baseline="0" dirty="0" smtClean="0"/>
              <a:t>, </a:t>
            </a:r>
            <a:r>
              <a:rPr lang="en-US" sz="700" baseline="0" dirty="0" err="1" smtClean="0"/>
              <a:t>sur</a:t>
            </a:r>
            <a:r>
              <a:rPr lang="en-US" sz="700" baseline="0" dirty="0" smtClean="0"/>
              <a:t> </a:t>
            </a:r>
            <a:r>
              <a:rPr lang="en-US" sz="700" baseline="0" dirty="0" err="1" smtClean="0"/>
              <a:t>cette</a:t>
            </a:r>
            <a:r>
              <a:rPr lang="en-US" sz="700" baseline="0" dirty="0" smtClean="0"/>
              <a:t> question, on </a:t>
            </a:r>
            <a:r>
              <a:rPr lang="en-US" sz="700" baseline="0" dirty="0" err="1" smtClean="0"/>
              <a:t>va</a:t>
            </a:r>
            <a:r>
              <a:rPr lang="en-US" sz="700" baseline="0" dirty="0" smtClean="0"/>
              <a:t> en </a:t>
            </a:r>
            <a:r>
              <a:rPr lang="en-US" sz="700" baseline="0" dirty="0" err="1" smtClean="0"/>
              <a:t>partie</a:t>
            </a:r>
            <a:r>
              <a:rPr lang="en-US" sz="700" baseline="0" dirty="0" smtClean="0"/>
              <a:t> </a:t>
            </a:r>
            <a:r>
              <a:rPr lang="en-US" sz="700" baseline="0" dirty="0" err="1" smtClean="0"/>
              <a:t>leur</a:t>
            </a:r>
            <a:r>
              <a:rPr lang="en-US" sz="700" baseline="0" dirty="0" smtClean="0"/>
              <a:t> </a:t>
            </a:r>
            <a:r>
              <a:rPr lang="en-US" sz="700" baseline="0" dirty="0" err="1" smtClean="0"/>
              <a:t>donner</a:t>
            </a:r>
            <a:r>
              <a:rPr lang="en-US" sz="700" baseline="0" dirty="0" smtClean="0"/>
              <a:t> gain de cause par la </a:t>
            </a:r>
            <a:r>
              <a:rPr lang="en-US" sz="700" baseline="0" dirty="0" err="1" smtClean="0"/>
              <a:t>loi</a:t>
            </a:r>
            <a:r>
              <a:rPr lang="en-US" sz="700" baseline="0" dirty="0" smtClean="0"/>
              <a:t> de 1919, </a:t>
            </a:r>
            <a:r>
              <a:rPr lang="en-US" sz="700" baseline="0" dirty="0" err="1" smtClean="0"/>
              <a:t>supprimant</a:t>
            </a:r>
            <a:r>
              <a:rPr lang="en-US" sz="700" baseline="0" dirty="0" smtClean="0"/>
              <a:t> </a:t>
            </a:r>
            <a:r>
              <a:rPr lang="en-US" sz="700" baseline="0" dirty="0" err="1" smtClean="0"/>
              <a:t>l’obligation</a:t>
            </a:r>
            <a:r>
              <a:rPr lang="en-US" sz="700" baseline="0" dirty="0" smtClean="0"/>
              <a:t> de </a:t>
            </a:r>
            <a:r>
              <a:rPr lang="en-US" sz="700" baseline="0" dirty="0" err="1" smtClean="0"/>
              <a:t>présenter</a:t>
            </a:r>
            <a:r>
              <a:rPr lang="en-US" sz="700" baseline="0" dirty="0" smtClean="0"/>
              <a:t> </a:t>
            </a:r>
            <a:r>
              <a:rPr lang="en-US" sz="700" baseline="0" dirty="0" err="1" smtClean="0"/>
              <a:t>l’enfant</a:t>
            </a:r>
            <a:r>
              <a:rPr lang="en-US" sz="700" baseline="0" dirty="0" smtClean="0"/>
              <a:t>. </a:t>
            </a:r>
            <a:br>
              <a:rPr lang="en-US" sz="700" baseline="0" dirty="0" smtClean="0"/>
            </a:br>
            <a:r>
              <a:rPr lang="en-US" sz="700" baseline="0" dirty="0" smtClean="0"/>
              <a:t>Cf. Le Loir, </a:t>
            </a:r>
            <a:r>
              <a:rPr lang="en-US" sz="700" i="1" baseline="0" dirty="0" smtClean="0"/>
              <a:t>Des sexes en </a:t>
            </a:r>
            <a:r>
              <a:rPr lang="en-US" sz="700" i="1" baseline="0" dirty="0" err="1" smtClean="0"/>
              <a:t>matière</a:t>
            </a:r>
            <a:r>
              <a:rPr lang="en-US" sz="700" i="1" baseline="0" dirty="0" smtClean="0"/>
              <a:t> d’état civil. Comment </a:t>
            </a:r>
            <a:r>
              <a:rPr lang="en-US" sz="700" i="1" baseline="0" dirty="0" err="1" smtClean="0"/>
              <a:t>prévenir</a:t>
            </a:r>
            <a:r>
              <a:rPr lang="en-US" sz="700" i="1" baseline="0" dirty="0" smtClean="0"/>
              <a:t> les </a:t>
            </a:r>
            <a:r>
              <a:rPr lang="en-US" sz="700" i="1" baseline="0" dirty="0" err="1" smtClean="0"/>
              <a:t>erreurs</a:t>
            </a:r>
            <a:r>
              <a:rPr lang="en-US" sz="700" i="1" baseline="0" dirty="0" smtClean="0"/>
              <a:t> </a:t>
            </a:r>
            <a:r>
              <a:rPr lang="en-US" sz="700" i="1" baseline="0" dirty="0" err="1" smtClean="0"/>
              <a:t>résultant</a:t>
            </a:r>
            <a:r>
              <a:rPr lang="en-US" sz="700" i="1" baseline="0" dirty="0" smtClean="0"/>
              <a:t> de </a:t>
            </a:r>
            <a:r>
              <a:rPr lang="en-US" sz="700" i="1" baseline="0" dirty="0" err="1" smtClean="0"/>
              <a:t>leurs</a:t>
            </a:r>
            <a:r>
              <a:rPr lang="en-US" sz="700" i="1" baseline="0" dirty="0" smtClean="0"/>
              <a:t> anomalies</a:t>
            </a:r>
            <a:r>
              <a:rPr lang="en-US" sz="700" i="0" baseline="0" dirty="0" smtClean="0"/>
              <a:t>,</a:t>
            </a:r>
            <a:r>
              <a:rPr lang="en-US" sz="700" i="1" baseline="0" dirty="0" smtClean="0"/>
              <a:t> </a:t>
            </a:r>
            <a:r>
              <a:rPr lang="en-US" sz="700" i="0" baseline="0" dirty="0" err="1" smtClean="0"/>
              <a:t>Mémoire</a:t>
            </a:r>
            <a:r>
              <a:rPr lang="en-US" sz="700" i="0" baseline="0" dirty="0" smtClean="0"/>
              <a:t> </a:t>
            </a:r>
            <a:r>
              <a:rPr lang="en-US" sz="700" i="0" baseline="0" dirty="0" err="1" smtClean="0"/>
              <a:t>lu</a:t>
            </a:r>
            <a:r>
              <a:rPr lang="en-US" sz="700" i="0" baseline="0" dirty="0" smtClean="0"/>
              <a:t> </a:t>
            </a:r>
            <a:r>
              <a:rPr lang="en-US" sz="700" i="0" baseline="0" dirty="0" err="1" smtClean="0"/>
              <a:t>à</a:t>
            </a:r>
            <a:r>
              <a:rPr lang="en-US" sz="700" i="0" baseline="0" dirty="0" smtClean="0"/>
              <a:t> </a:t>
            </a:r>
            <a:r>
              <a:rPr lang="en-US" sz="700" i="0" baseline="0" dirty="0" err="1" smtClean="0"/>
              <a:t>l’Académie</a:t>
            </a:r>
            <a:r>
              <a:rPr lang="en-US" sz="700" i="0" baseline="0" dirty="0" smtClean="0"/>
              <a:t> des Science </a:t>
            </a:r>
            <a:r>
              <a:rPr lang="en-US" sz="700" i="0" baseline="0" dirty="0" err="1" smtClean="0"/>
              <a:t>smorales</a:t>
            </a:r>
            <a:r>
              <a:rPr lang="en-US" sz="700" i="0" baseline="0" dirty="0" smtClean="0"/>
              <a:t> et </a:t>
            </a:r>
            <a:r>
              <a:rPr lang="en-US" sz="700" i="0" baseline="0" dirty="0" err="1" smtClean="0"/>
              <a:t>Politiques</a:t>
            </a:r>
            <a:r>
              <a:rPr lang="en-US" sz="700" i="0" baseline="0" dirty="0" smtClean="0"/>
              <a:t> le 16 </a:t>
            </a:r>
            <a:r>
              <a:rPr lang="en-US" sz="700" i="0" baseline="0" dirty="0" err="1" smtClean="0"/>
              <a:t>sept.</a:t>
            </a:r>
            <a:r>
              <a:rPr lang="en-US" sz="700" i="0" baseline="0" dirty="0" smtClean="0"/>
              <a:t>  </a:t>
            </a:r>
            <a:r>
              <a:rPr lang="en-US" sz="700" baseline="0" dirty="0" smtClean="0"/>
              <a:t>1854 </a:t>
            </a:r>
            <a:r>
              <a:rPr lang="en-US" sz="700" baseline="0" dirty="0" smtClean="0"/>
              <a:t>: “</a:t>
            </a:r>
            <a:r>
              <a:rPr lang="en-US" sz="700" baseline="0" dirty="0" err="1" smtClean="0"/>
              <a:t>Aujourd’hui</a:t>
            </a:r>
            <a:r>
              <a:rPr lang="en-US" sz="700" baseline="0" dirty="0" smtClean="0"/>
              <a:t> </a:t>
            </a:r>
            <a:r>
              <a:rPr lang="en-US" sz="700" baseline="0" dirty="0" err="1" smtClean="0"/>
              <a:t>que</a:t>
            </a:r>
            <a:r>
              <a:rPr lang="en-US" sz="700" baseline="0" dirty="0" smtClean="0"/>
              <a:t> </a:t>
            </a:r>
            <a:r>
              <a:rPr lang="en-US" sz="700" baseline="0" dirty="0" err="1" smtClean="0"/>
              <a:t>l’étude</a:t>
            </a:r>
            <a:r>
              <a:rPr lang="en-US" sz="700" baseline="0" dirty="0" smtClean="0"/>
              <a:t> des sciences </a:t>
            </a:r>
            <a:r>
              <a:rPr lang="en-US" sz="700" baseline="0" dirty="0" err="1" smtClean="0"/>
              <a:t>naturelles</a:t>
            </a:r>
            <a:r>
              <a:rPr lang="en-US" sz="700" baseline="0" dirty="0" smtClean="0"/>
              <a:t>, par </a:t>
            </a:r>
            <a:r>
              <a:rPr lang="en-US" sz="700" baseline="0" dirty="0" err="1" smtClean="0"/>
              <a:t>ses</a:t>
            </a:r>
            <a:r>
              <a:rPr lang="en-US" sz="700" baseline="0" dirty="0" smtClean="0"/>
              <a:t> </a:t>
            </a:r>
            <a:r>
              <a:rPr lang="en-US" sz="700" baseline="0" dirty="0" err="1" smtClean="0"/>
              <a:t>progrès</a:t>
            </a:r>
            <a:r>
              <a:rPr lang="en-US" sz="700" baseline="0" dirty="0" smtClean="0"/>
              <a:t> et par les </a:t>
            </a:r>
            <a:r>
              <a:rPr lang="en-US" sz="700" baseline="0" dirty="0" err="1" smtClean="0"/>
              <a:t>lois</a:t>
            </a:r>
            <a:r>
              <a:rPr lang="en-US" sz="700" baseline="0" dirty="0" smtClean="0"/>
              <a:t> </a:t>
            </a:r>
            <a:r>
              <a:rPr lang="en-US" sz="700" baseline="0" dirty="0" err="1" smtClean="0"/>
              <a:t>qu’elle</a:t>
            </a:r>
            <a:r>
              <a:rPr lang="en-US" sz="700" baseline="0" dirty="0" smtClean="0"/>
              <a:t> a </a:t>
            </a:r>
            <a:r>
              <a:rPr lang="en-US" sz="700" baseline="0" dirty="0" err="1" smtClean="0"/>
              <a:t>établies</a:t>
            </a:r>
            <a:r>
              <a:rPr lang="en-US" sz="700" baseline="0" dirty="0" smtClean="0"/>
              <a:t>, </a:t>
            </a:r>
            <a:r>
              <a:rPr lang="en-US" sz="700" baseline="0" dirty="0" err="1" smtClean="0"/>
              <a:t>peut</a:t>
            </a:r>
            <a:r>
              <a:rPr lang="en-US" sz="700" baseline="0" dirty="0" smtClean="0"/>
              <a:t> </a:t>
            </a:r>
            <a:r>
              <a:rPr lang="en-US" sz="700" baseline="0" dirty="0" err="1" smtClean="0"/>
              <a:t>jeter</a:t>
            </a:r>
            <a:r>
              <a:rPr lang="en-US" sz="700" baseline="0" dirty="0" smtClean="0"/>
              <a:t> un grand jour </a:t>
            </a:r>
            <a:r>
              <a:rPr lang="en-US" sz="700" baseline="0" dirty="0" err="1" smtClean="0"/>
              <a:t>sur</a:t>
            </a:r>
            <a:r>
              <a:rPr lang="en-US" sz="700" baseline="0" dirty="0" smtClean="0"/>
              <a:t> </a:t>
            </a:r>
            <a:r>
              <a:rPr lang="en-US" sz="700" baseline="0" dirty="0" err="1" smtClean="0"/>
              <a:t>cette</a:t>
            </a:r>
            <a:r>
              <a:rPr lang="en-US" sz="700" baseline="0" dirty="0" smtClean="0"/>
              <a:t> </a:t>
            </a:r>
            <a:r>
              <a:rPr lang="en-US" sz="700" baseline="0" dirty="0" err="1" smtClean="0"/>
              <a:t>matière</a:t>
            </a:r>
            <a:r>
              <a:rPr lang="en-US" sz="700" baseline="0" dirty="0" smtClean="0"/>
              <a:t>, </a:t>
            </a:r>
            <a:r>
              <a:rPr lang="en-US" sz="700" baseline="0" dirty="0" err="1" smtClean="0"/>
              <a:t>il</a:t>
            </a:r>
            <a:r>
              <a:rPr lang="en-US" sz="700" baseline="0" dirty="0" smtClean="0"/>
              <a:t> </a:t>
            </a:r>
            <a:r>
              <a:rPr lang="en-US" sz="700" baseline="0" dirty="0" err="1" smtClean="0"/>
              <a:t>appartient</a:t>
            </a:r>
            <a:r>
              <a:rPr lang="en-US" sz="700" baseline="0" dirty="0" smtClean="0"/>
              <a:t> au </a:t>
            </a:r>
            <a:r>
              <a:rPr lang="en-US" sz="700" baseline="0" dirty="0" err="1" smtClean="0"/>
              <a:t>médecin</a:t>
            </a:r>
            <a:r>
              <a:rPr lang="en-US" sz="700" baseline="0" dirty="0" smtClean="0"/>
              <a:t> de faire </a:t>
            </a:r>
            <a:r>
              <a:rPr lang="en-US" sz="700" baseline="0" dirty="0" err="1" smtClean="0"/>
              <a:t>l’application</a:t>
            </a:r>
            <a:r>
              <a:rPr lang="en-US" sz="700" baseline="0" dirty="0" smtClean="0"/>
              <a:t> de </a:t>
            </a:r>
            <a:r>
              <a:rPr lang="en-US" sz="700" baseline="0" dirty="0" err="1" smtClean="0"/>
              <a:t>nos</a:t>
            </a:r>
            <a:r>
              <a:rPr lang="en-US" sz="700" baseline="0" dirty="0" smtClean="0"/>
              <a:t> </a:t>
            </a:r>
            <a:r>
              <a:rPr lang="en-US" sz="700" baseline="0" dirty="0" err="1" smtClean="0"/>
              <a:t>connaissances</a:t>
            </a:r>
            <a:r>
              <a:rPr lang="en-US" sz="700" baseline="0" dirty="0" smtClean="0"/>
              <a:t> </a:t>
            </a:r>
            <a:r>
              <a:rPr lang="en-US" sz="700" baseline="0" dirty="0" err="1" smtClean="0"/>
              <a:t>embryogéniques</a:t>
            </a:r>
            <a:r>
              <a:rPr lang="en-US" sz="700" baseline="0" dirty="0" smtClean="0"/>
              <a:t> </a:t>
            </a:r>
            <a:r>
              <a:rPr lang="en-US" sz="700" baseline="0" dirty="0" err="1" smtClean="0"/>
              <a:t>à</a:t>
            </a:r>
            <a:r>
              <a:rPr lang="en-US" sz="700" baseline="0" dirty="0" smtClean="0"/>
              <a:t> </a:t>
            </a:r>
            <a:r>
              <a:rPr lang="en-US" sz="700" baseline="0" dirty="0" err="1" smtClean="0"/>
              <a:t>ces</a:t>
            </a:r>
            <a:r>
              <a:rPr lang="en-US" sz="700" baseline="0" dirty="0" smtClean="0"/>
              <a:t> </a:t>
            </a:r>
            <a:r>
              <a:rPr lang="en-US" sz="700" baseline="0" dirty="0" err="1" smtClean="0"/>
              <a:t>cas</a:t>
            </a:r>
            <a:r>
              <a:rPr lang="en-US" sz="700" baseline="0" dirty="0" smtClean="0"/>
              <a:t> </a:t>
            </a:r>
            <a:r>
              <a:rPr lang="en-US" sz="700" baseline="0" dirty="0" err="1" smtClean="0"/>
              <a:t>litigieux</a:t>
            </a:r>
            <a:r>
              <a:rPr lang="en-US" sz="700" baseline="0" dirty="0" smtClean="0"/>
              <a:t>”</a:t>
            </a:r>
          </a:p>
          <a:p>
            <a:pPr marL="463671" lvl="1" indent="-228600">
              <a:buFont typeface="Arial"/>
              <a:buChar char="•"/>
            </a:pPr>
            <a:r>
              <a:rPr lang="en-US" sz="700" baseline="0" dirty="0" smtClean="0"/>
              <a:t>Comp. le Code </a:t>
            </a:r>
            <a:r>
              <a:rPr lang="en-US" sz="700" baseline="0" dirty="0" err="1" smtClean="0"/>
              <a:t>Prussien</a:t>
            </a:r>
            <a:r>
              <a:rPr lang="en-US" sz="700" baseline="0" dirty="0" smtClean="0"/>
              <a:t> de 1794 </a:t>
            </a:r>
            <a:r>
              <a:rPr lang="en-US" sz="700" baseline="0" dirty="0" err="1" smtClean="0"/>
              <a:t>disant</a:t>
            </a:r>
            <a:r>
              <a:rPr lang="en-US" sz="700" baseline="0" dirty="0" smtClean="0"/>
              <a:t> certes, </a:t>
            </a:r>
            <a:r>
              <a:rPr lang="en-US" sz="700" baseline="0" dirty="0" err="1" smtClean="0"/>
              <a:t>à</a:t>
            </a:r>
            <a:r>
              <a:rPr lang="en-US" sz="700" baseline="0" dirty="0" smtClean="0"/>
              <a:t> </a:t>
            </a:r>
            <a:r>
              <a:rPr lang="en-US" sz="700" baseline="0" dirty="0" err="1" smtClean="0"/>
              <a:t>l’art</a:t>
            </a:r>
            <a:r>
              <a:rPr lang="en-US" sz="700" baseline="0" dirty="0" smtClean="0"/>
              <a:t>. 19, </a:t>
            </a:r>
            <a:r>
              <a:rPr lang="en-US" sz="700" baseline="0" dirty="0" err="1" smtClean="0"/>
              <a:t>que</a:t>
            </a:r>
            <a:r>
              <a:rPr lang="en-US" sz="700" baseline="0" dirty="0" smtClean="0"/>
              <a:t> “</a:t>
            </a:r>
            <a:r>
              <a:rPr lang="en-US" sz="700" baseline="0" dirty="0" err="1" smtClean="0"/>
              <a:t>Lorsqu’il</a:t>
            </a:r>
            <a:r>
              <a:rPr lang="en-US" sz="700" baseline="0" dirty="0" smtClean="0"/>
              <a:t> </a:t>
            </a:r>
            <a:r>
              <a:rPr lang="en-US" sz="700" baseline="0" dirty="0" err="1" smtClean="0"/>
              <a:t>naît</a:t>
            </a:r>
            <a:r>
              <a:rPr lang="en-US" sz="700" baseline="0" dirty="0" smtClean="0"/>
              <a:t> de </a:t>
            </a:r>
            <a:r>
              <a:rPr lang="en-US" sz="700" baseline="0" dirty="0" err="1" smtClean="0"/>
              <a:t>shermaphrodites</a:t>
            </a:r>
            <a:r>
              <a:rPr lang="en-US" sz="700" baseline="0" dirty="0" smtClean="0"/>
              <a:t>, les parents </a:t>
            </a:r>
            <a:r>
              <a:rPr lang="en-US" sz="700" baseline="0" dirty="0" err="1" smtClean="0"/>
              <a:t>déterminent</a:t>
            </a:r>
            <a:r>
              <a:rPr lang="en-US" sz="700" baseline="0" dirty="0" smtClean="0"/>
              <a:t> </a:t>
            </a:r>
            <a:r>
              <a:rPr lang="en-US" sz="700" baseline="0" dirty="0" err="1" smtClean="0"/>
              <a:t>dans</a:t>
            </a:r>
            <a:r>
              <a:rPr lang="en-US" sz="700" baseline="0" dirty="0" smtClean="0"/>
              <a:t> </a:t>
            </a:r>
            <a:r>
              <a:rPr lang="en-US" sz="700" baseline="0" dirty="0" err="1" smtClean="0"/>
              <a:t>quel</a:t>
            </a:r>
            <a:r>
              <a:rPr lang="en-US" sz="700" baseline="0" dirty="0" smtClean="0"/>
              <a:t> </a:t>
            </a:r>
            <a:r>
              <a:rPr lang="en-US" sz="700" baseline="0" dirty="0" err="1" smtClean="0"/>
              <a:t>sexe</a:t>
            </a:r>
            <a:r>
              <a:rPr lang="en-US" sz="700" baseline="0" dirty="0" smtClean="0"/>
              <a:t> </a:t>
            </a:r>
            <a:r>
              <a:rPr lang="en-US" sz="700" baseline="0" dirty="0" err="1" smtClean="0"/>
              <a:t>ils</a:t>
            </a:r>
            <a:r>
              <a:rPr lang="en-US" sz="700" baseline="0" dirty="0" smtClean="0"/>
              <a:t> </a:t>
            </a:r>
            <a:r>
              <a:rPr lang="en-US" sz="700" baseline="0" dirty="0" err="1" smtClean="0"/>
              <a:t>doivent</a:t>
            </a:r>
            <a:r>
              <a:rPr lang="en-US" sz="700" baseline="0" dirty="0" smtClean="0"/>
              <a:t> </a:t>
            </a:r>
            <a:r>
              <a:rPr lang="en-US" sz="700" baseline="0" dirty="0" err="1" smtClean="0"/>
              <a:t>être</a:t>
            </a:r>
            <a:r>
              <a:rPr lang="en-US" sz="700" baseline="0" dirty="0" smtClean="0"/>
              <a:t> </a:t>
            </a:r>
            <a:r>
              <a:rPr lang="en-US" sz="700" baseline="0" dirty="0" err="1" smtClean="0"/>
              <a:t>élevés</a:t>
            </a:r>
            <a:r>
              <a:rPr lang="en-US" sz="700" baseline="0" dirty="0" smtClean="0"/>
              <a:t>”, </a:t>
            </a:r>
            <a:r>
              <a:rPr lang="en-US" sz="700" baseline="0" dirty="0" err="1" smtClean="0"/>
              <a:t>mais</a:t>
            </a:r>
            <a:r>
              <a:rPr lang="en-US" sz="700" baseline="0" dirty="0" smtClean="0"/>
              <a:t> </a:t>
            </a:r>
            <a:r>
              <a:rPr lang="en-US" sz="700" baseline="0" dirty="0" err="1" smtClean="0"/>
              <a:t>ajoutant</a:t>
            </a:r>
            <a:r>
              <a:rPr lang="en-US" sz="700" baseline="0" dirty="0" smtClean="0"/>
              <a:t> </a:t>
            </a:r>
            <a:r>
              <a:rPr lang="en-US" sz="700" baseline="0" dirty="0" err="1" smtClean="0"/>
              <a:t>à</a:t>
            </a:r>
            <a:r>
              <a:rPr lang="en-US" sz="700" baseline="0" dirty="0" smtClean="0"/>
              <a:t> </a:t>
            </a:r>
            <a:r>
              <a:rPr lang="en-US" sz="700" baseline="0" dirty="0" err="1" smtClean="0"/>
              <a:t>l’art</a:t>
            </a:r>
            <a:r>
              <a:rPr lang="en-US" sz="700" baseline="0" dirty="0" smtClean="0"/>
              <a:t>. 22 </a:t>
            </a:r>
            <a:r>
              <a:rPr lang="en-US" sz="700" baseline="0" dirty="0" err="1" smtClean="0"/>
              <a:t>que</a:t>
            </a:r>
            <a:r>
              <a:rPr lang="en-US" sz="700" baseline="0" dirty="0" smtClean="0"/>
              <a:t> “</a:t>
            </a:r>
            <a:r>
              <a:rPr lang="en-US" sz="700" baseline="0" dirty="0" err="1" smtClean="0"/>
              <a:t>lorsque</a:t>
            </a:r>
            <a:r>
              <a:rPr lang="en-US" sz="700" baseline="0" dirty="0" smtClean="0"/>
              <a:t> les </a:t>
            </a:r>
            <a:r>
              <a:rPr lang="en-US" sz="700" baseline="0" dirty="0" err="1" smtClean="0"/>
              <a:t>droits</a:t>
            </a:r>
            <a:r>
              <a:rPr lang="en-US" sz="700" baseline="0" dirty="0" smtClean="0"/>
              <a:t> d’un tiers </a:t>
            </a:r>
            <a:r>
              <a:rPr lang="en-US" sz="700" baseline="0" dirty="0" err="1" smtClean="0"/>
              <a:t>dépendent</a:t>
            </a:r>
            <a:r>
              <a:rPr lang="en-US" sz="700" baseline="0" dirty="0" smtClean="0"/>
              <a:t> du </a:t>
            </a:r>
            <a:r>
              <a:rPr lang="en-US" sz="700" baseline="0" dirty="0" err="1" smtClean="0"/>
              <a:t>sexe</a:t>
            </a:r>
            <a:r>
              <a:rPr lang="en-US" sz="700" baseline="0" dirty="0" smtClean="0"/>
              <a:t> </a:t>
            </a:r>
            <a:r>
              <a:rPr lang="en-US" sz="700" baseline="0" dirty="0" err="1" smtClean="0"/>
              <a:t>d’une</a:t>
            </a:r>
            <a:r>
              <a:rPr lang="en-US" sz="700" baseline="0" dirty="0" smtClean="0"/>
              <a:t> </a:t>
            </a:r>
            <a:r>
              <a:rPr lang="en-US" sz="700" baseline="0" dirty="0" err="1" smtClean="0"/>
              <a:t>personne</a:t>
            </a:r>
            <a:r>
              <a:rPr lang="en-US" sz="700" baseline="0" dirty="0" smtClean="0"/>
              <a:t> qui se </a:t>
            </a:r>
            <a:r>
              <a:rPr lang="en-US" sz="700" baseline="0" dirty="0" err="1" smtClean="0"/>
              <a:t>prétend</a:t>
            </a:r>
            <a:r>
              <a:rPr lang="en-US" sz="700" baseline="0" dirty="0" smtClean="0"/>
              <a:t> hermaphrodite, le premier </a:t>
            </a:r>
            <a:r>
              <a:rPr lang="en-US" sz="700" baseline="0" dirty="0" err="1" smtClean="0"/>
              <a:t>peut</a:t>
            </a:r>
            <a:r>
              <a:rPr lang="en-US" sz="700" baseline="0" dirty="0" smtClean="0"/>
              <a:t> demander </a:t>
            </a:r>
            <a:r>
              <a:rPr lang="en-US" sz="700" baseline="0" dirty="0" err="1" smtClean="0"/>
              <a:t>qu’elle</a:t>
            </a:r>
            <a:r>
              <a:rPr lang="en-US" sz="700" baseline="0" dirty="0" smtClean="0"/>
              <a:t> </a:t>
            </a:r>
            <a:r>
              <a:rPr lang="en-US" sz="700" baseline="0" dirty="0" err="1" smtClean="0"/>
              <a:t>soit</a:t>
            </a:r>
            <a:r>
              <a:rPr lang="en-US" sz="700" baseline="0" dirty="0" smtClean="0"/>
              <a:t> </a:t>
            </a:r>
            <a:r>
              <a:rPr lang="en-US" sz="700" baseline="0" dirty="0" err="1" smtClean="0"/>
              <a:t>examinée</a:t>
            </a:r>
            <a:r>
              <a:rPr lang="en-US" sz="700" baseline="0" dirty="0" smtClean="0"/>
              <a:t> par les gens de </a:t>
            </a:r>
            <a:r>
              <a:rPr lang="en-US" sz="700" baseline="0" dirty="0" err="1" smtClean="0"/>
              <a:t>l’art</a:t>
            </a:r>
            <a:r>
              <a:rPr lang="en-US" sz="700" baseline="0" dirty="0" smtClean="0"/>
              <a:t>”, avec </a:t>
            </a:r>
            <a:r>
              <a:rPr lang="en-US" sz="700" baseline="0" dirty="0" err="1" smtClean="0"/>
              <a:t>cette</a:t>
            </a:r>
            <a:r>
              <a:rPr lang="en-US" sz="700" baseline="0" dirty="0" smtClean="0"/>
              <a:t> </a:t>
            </a:r>
            <a:r>
              <a:rPr lang="en-US" sz="700" baseline="0" dirty="0" err="1" smtClean="0"/>
              <a:t>précision</a:t>
            </a:r>
            <a:r>
              <a:rPr lang="en-US" sz="700" baseline="0" dirty="0" smtClean="0"/>
              <a:t>, </a:t>
            </a:r>
            <a:r>
              <a:rPr lang="en-US" sz="700" baseline="0" dirty="0" err="1" smtClean="0"/>
              <a:t>à</a:t>
            </a:r>
            <a:r>
              <a:rPr lang="en-US" sz="700" baseline="0" dirty="0" smtClean="0"/>
              <a:t> </a:t>
            </a:r>
            <a:r>
              <a:rPr lang="en-US" sz="700" baseline="0" dirty="0" err="1" smtClean="0"/>
              <a:t>l’art</a:t>
            </a:r>
            <a:r>
              <a:rPr lang="en-US" sz="700" baseline="0" dirty="0" smtClean="0"/>
              <a:t>. 23, </a:t>
            </a:r>
            <a:r>
              <a:rPr lang="en-US" sz="700" baseline="0" dirty="0" err="1" smtClean="0"/>
              <a:t>que</a:t>
            </a:r>
            <a:r>
              <a:rPr lang="en-US" sz="700" baseline="0" dirty="0" smtClean="0"/>
              <a:t> “La </a:t>
            </a:r>
            <a:r>
              <a:rPr lang="en-US" sz="700" baseline="0" dirty="0" err="1" smtClean="0"/>
              <a:t>décision</a:t>
            </a:r>
            <a:r>
              <a:rPr lang="en-US" sz="700" baseline="0" dirty="0" smtClean="0"/>
              <a:t> des gens de </a:t>
            </a:r>
            <a:r>
              <a:rPr lang="en-US" sz="700" baseline="0" dirty="0" err="1" smtClean="0"/>
              <a:t>l’art</a:t>
            </a:r>
            <a:r>
              <a:rPr lang="en-US" sz="700" baseline="0" dirty="0" smtClean="0"/>
              <a:t> </a:t>
            </a:r>
            <a:r>
              <a:rPr lang="en-US" sz="700" baseline="0" dirty="0" err="1" smtClean="0"/>
              <a:t>prévaut</a:t>
            </a:r>
            <a:r>
              <a:rPr lang="en-US" sz="700" baseline="0" dirty="0" smtClean="0"/>
              <a:t> </a:t>
            </a:r>
            <a:r>
              <a:rPr lang="en-US" sz="700" baseline="0" dirty="0" err="1" smtClean="0"/>
              <a:t>sur</a:t>
            </a:r>
            <a:r>
              <a:rPr lang="en-US" sz="700" baseline="0" dirty="0" smtClean="0"/>
              <a:t> le </a:t>
            </a:r>
            <a:r>
              <a:rPr lang="en-US" sz="700" baseline="0" dirty="0" err="1" smtClean="0"/>
              <a:t>choix</a:t>
            </a:r>
            <a:r>
              <a:rPr lang="en-US" sz="700" baseline="0" dirty="0" smtClean="0"/>
              <a:t> de </a:t>
            </a:r>
            <a:r>
              <a:rPr lang="en-US" sz="700" baseline="0" dirty="0" err="1" smtClean="0"/>
              <a:t>l’hermaphrodite</a:t>
            </a:r>
            <a:r>
              <a:rPr lang="en-US" sz="700" baseline="0" dirty="0" smtClean="0"/>
              <a:t> et des parents</a:t>
            </a:r>
            <a:r>
              <a:rPr lang="en-US" sz="700" baseline="0" dirty="0" smtClean="0"/>
              <a:t>” (</a:t>
            </a:r>
            <a:r>
              <a:rPr lang="en-US" sz="700" baseline="0" dirty="0" err="1" smtClean="0"/>
              <a:t>cité</a:t>
            </a:r>
            <a:r>
              <a:rPr lang="en-US" sz="700" baseline="0" dirty="0" smtClean="0"/>
              <a:t> par Le Loir </a:t>
            </a:r>
            <a:r>
              <a:rPr lang="en-US" sz="700" baseline="0" dirty="0" err="1" smtClean="0"/>
              <a:t>préc</a:t>
            </a:r>
            <a:r>
              <a:rPr lang="en-US" sz="700" baseline="0" dirty="0" smtClean="0"/>
              <a:t>.).</a:t>
            </a:r>
            <a:endParaRPr lang="en-US" sz="700" baseline="0" dirty="0" smtClean="0"/>
          </a:p>
          <a:p>
            <a:pPr marL="463671" lvl="1" indent="-228600">
              <a:buFont typeface="Arial"/>
              <a:buChar char="•"/>
            </a:pPr>
            <a:r>
              <a:rPr lang="en-US" sz="700" baseline="0" dirty="0" err="1" smtClean="0"/>
              <a:t>Pourquoi</a:t>
            </a:r>
            <a:r>
              <a:rPr lang="en-US" sz="700" baseline="0" dirty="0" smtClean="0"/>
              <a:t> </a:t>
            </a:r>
            <a:r>
              <a:rPr lang="en-US" sz="700" baseline="0" dirty="0" err="1" smtClean="0"/>
              <a:t>une</a:t>
            </a:r>
            <a:r>
              <a:rPr lang="en-US" sz="700" baseline="0" dirty="0" smtClean="0"/>
              <a:t> </a:t>
            </a:r>
            <a:r>
              <a:rPr lang="en-US" sz="700" baseline="0" dirty="0" err="1" smtClean="0"/>
              <a:t>telle</a:t>
            </a:r>
            <a:r>
              <a:rPr lang="en-US" sz="700" baseline="0" dirty="0" smtClean="0"/>
              <a:t> ≠ ? Car les </a:t>
            </a:r>
            <a:r>
              <a:rPr lang="en-US" sz="700" baseline="0" dirty="0" err="1" smtClean="0"/>
              <a:t>juristes</a:t>
            </a:r>
            <a:r>
              <a:rPr lang="en-US" sz="700" baseline="0" dirty="0" smtClean="0"/>
              <a:t> </a:t>
            </a:r>
            <a:r>
              <a:rPr lang="en-US" sz="700" baseline="0" dirty="0" err="1" smtClean="0"/>
              <a:t>français</a:t>
            </a:r>
            <a:r>
              <a:rPr lang="en-US" sz="700" baseline="0" dirty="0" smtClean="0"/>
              <a:t> qui </a:t>
            </a:r>
            <a:r>
              <a:rPr lang="en-US" sz="700" baseline="0" dirty="0" err="1" smtClean="0"/>
              <a:t>tiennent</a:t>
            </a:r>
            <a:r>
              <a:rPr lang="en-US" sz="700" baseline="0" dirty="0" smtClean="0"/>
              <a:t> encore le </a:t>
            </a:r>
            <a:r>
              <a:rPr lang="en-US" sz="700" baseline="0" dirty="0" err="1" smtClean="0"/>
              <a:t>pouvoir</a:t>
            </a:r>
            <a:r>
              <a:rPr lang="en-US" sz="700" baseline="0" dirty="0" smtClean="0"/>
              <a:t> </a:t>
            </a:r>
            <a:r>
              <a:rPr lang="en-US" sz="700" baseline="0" dirty="0" err="1" smtClean="0"/>
              <a:t>d’édiction</a:t>
            </a:r>
            <a:r>
              <a:rPr lang="en-US" sz="700" baseline="0" dirty="0" smtClean="0"/>
              <a:t> des </a:t>
            </a:r>
            <a:r>
              <a:rPr lang="en-US" sz="700" baseline="0" dirty="0" err="1" smtClean="0"/>
              <a:t>règles</a:t>
            </a:r>
            <a:r>
              <a:rPr lang="en-US" sz="700" baseline="0" dirty="0" smtClean="0"/>
              <a:t>, en 1804, </a:t>
            </a:r>
            <a:r>
              <a:rPr lang="en-US" sz="700" baseline="0" dirty="0" err="1" smtClean="0"/>
              <a:t>sont</a:t>
            </a:r>
            <a:r>
              <a:rPr lang="en-US" sz="700" baseline="0" dirty="0" smtClean="0"/>
              <a:t> </a:t>
            </a:r>
            <a:r>
              <a:rPr lang="en-US" sz="700" baseline="0" dirty="0" err="1" smtClean="0"/>
              <a:t>très</a:t>
            </a:r>
            <a:r>
              <a:rPr lang="en-US" sz="700" baseline="0" dirty="0" smtClean="0"/>
              <a:t> </a:t>
            </a:r>
            <a:r>
              <a:rPr lang="en-US" sz="700" baseline="0" dirty="0" err="1" smtClean="0"/>
              <a:t>sceptiques</a:t>
            </a:r>
            <a:r>
              <a:rPr lang="en-US" sz="700" baseline="0" dirty="0" smtClean="0"/>
              <a:t> </a:t>
            </a:r>
            <a:r>
              <a:rPr lang="en-US" sz="700" baseline="0" dirty="0" err="1" smtClean="0"/>
              <a:t>sur</a:t>
            </a:r>
            <a:r>
              <a:rPr lang="en-US" sz="700" baseline="0" dirty="0" smtClean="0"/>
              <a:t> la science </a:t>
            </a:r>
            <a:r>
              <a:rPr lang="en-US" sz="700" baseline="0" dirty="0" err="1" smtClean="0"/>
              <a:t>médicale</a:t>
            </a:r>
            <a:r>
              <a:rPr lang="en-US" sz="700" baseline="0" dirty="0" smtClean="0"/>
              <a:t>, en </a:t>
            </a:r>
            <a:r>
              <a:rPr lang="en-US" sz="700" baseline="0" dirty="0" err="1" smtClean="0"/>
              <a:t>ce</a:t>
            </a:r>
            <a:r>
              <a:rPr lang="en-US" sz="700" baseline="0" dirty="0" smtClean="0"/>
              <a:t> qui </a:t>
            </a:r>
            <a:r>
              <a:rPr lang="en-US" sz="700" baseline="0" dirty="0" err="1" smtClean="0"/>
              <a:t>concerne</a:t>
            </a:r>
            <a:r>
              <a:rPr lang="en-US" sz="700" baseline="0" dirty="0" smtClean="0"/>
              <a:t> le </a:t>
            </a:r>
            <a:r>
              <a:rPr lang="en-US" sz="700" baseline="0" dirty="0" err="1" smtClean="0"/>
              <a:t>sexe</a:t>
            </a:r>
            <a:r>
              <a:rPr lang="en-US" sz="700" baseline="0" dirty="0" smtClean="0"/>
              <a:t>. Cf. G. </a:t>
            </a:r>
            <a:r>
              <a:rPr lang="en-US" sz="700" baseline="0" dirty="0" err="1" smtClean="0"/>
              <a:t>Houbre</a:t>
            </a:r>
            <a:r>
              <a:rPr lang="en-US" sz="700" baseline="0" dirty="0" smtClean="0"/>
              <a:t>, 2014 : p. 65 : “</a:t>
            </a:r>
            <a:r>
              <a:rPr lang="en-US" sz="700" baseline="0" dirty="0" err="1" smtClean="0"/>
              <a:t>À</a:t>
            </a:r>
            <a:r>
              <a:rPr lang="en-US" sz="700" baseline="0" dirty="0" smtClean="0"/>
              <a:t> </a:t>
            </a:r>
            <a:r>
              <a:rPr lang="en-US" sz="700" baseline="0" dirty="0" err="1" smtClean="0"/>
              <a:t>l’heure</a:t>
            </a:r>
            <a:r>
              <a:rPr lang="en-US" sz="700" baseline="0" dirty="0" smtClean="0"/>
              <a:t> de </a:t>
            </a:r>
            <a:r>
              <a:rPr lang="en-US" sz="700" baseline="0" dirty="0" err="1" smtClean="0"/>
              <a:t>rédiger</a:t>
            </a:r>
            <a:r>
              <a:rPr lang="en-US" sz="700" baseline="0" dirty="0" smtClean="0"/>
              <a:t> le code civil, le </a:t>
            </a:r>
            <a:r>
              <a:rPr lang="en-US" sz="700" baseline="0" dirty="0" err="1" smtClean="0"/>
              <a:t>sjuristes</a:t>
            </a:r>
            <a:r>
              <a:rPr lang="en-US" sz="700" baseline="0" dirty="0" smtClean="0"/>
              <a:t> </a:t>
            </a:r>
            <a:r>
              <a:rPr lang="en-US" sz="700" baseline="0" dirty="0" err="1" smtClean="0"/>
              <a:t>avaient</a:t>
            </a:r>
            <a:r>
              <a:rPr lang="en-US" sz="700" baseline="0" dirty="0" smtClean="0"/>
              <a:t> </a:t>
            </a:r>
            <a:r>
              <a:rPr lang="en-US" sz="700" baseline="0" dirty="0" err="1" smtClean="0"/>
              <a:t>même</a:t>
            </a:r>
            <a:r>
              <a:rPr lang="en-US" sz="700" baseline="0" dirty="0" smtClean="0"/>
              <a:t> </a:t>
            </a:r>
            <a:r>
              <a:rPr lang="en-US" sz="700" baseline="0" dirty="0" err="1" smtClean="0"/>
              <a:t>exprimé</a:t>
            </a:r>
            <a:r>
              <a:rPr lang="en-US" sz="700" baseline="0" dirty="0" smtClean="0"/>
              <a:t> de la </a:t>
            </a:r>
            <a:r>
              <a:rPr lang="en-US" sz="700" baseline="0" dirty="0" err="1" smtClean="0"/>
              <a:t>défiance</a:t>
            </a:r>
            <a:r>
              <a:rPr lang="en-US" sz="700" baseline="0" dirty="0" smtClean="0"/>
              <a:t> vis-à-vis de </a:t>
            </a:r>
            <a:r>
              <a:rPr lang="en-US" sz="700" baseline="0" dirty="0" err="1" smtClean="0"/>
              <a:t>l’aptitude</a:t>
            </a:r>
            <a:r>
              <a:rPr lang="en-US" sz="700" baseline="0" dirty="0" smtClean="0"/>
              <a:t> des </a:t>
            </a:r>
            <a:r>
              <a:rPr lang="en-US" sz="700" baseline="0" dirty="0" err="1" smtClean="0"/>
              <a:t>médecins</a:t>
            </a:r>
            <a:r>
              <a:rPr lang="en-US" sz="700" baseline="0" dirty="0" smtClean="0"/>
              <a:t> </a:t>
            </a:r>
            <a:r>
              <a:rPr lang="en-US" sz="700" baseline="0" dirty="0" err="1" smtClean="0"/>
              <a:t>à</a:t>
            </a:r>
            <a:r>
              <a:rPr lang="en-US" sz="700" baseline="0" dirty="0" smtClean="0"/>
              <a:t> </a:t>
            </a:r>
            <a:r>
              <a:rPr lang="en-US" sz="700" baseline="0" dirty="0" err="1" smtClean="0"/>
              <a:t>interpréter</a:t>
            </a:r>
            <a:r>
              <a:rPr lang="en-US" sz="700" baseline="0" dirty="0" smtClean="0"/>
              <a:t> les </a:t>
            </a:r>
            <a:r>
              <a:rPr lang="en-US" sz="700" baseline="0" dirty="0" err="1" smtClean="0"/>
              <a:t>organes</a:t>
            </a:r>
            <a:r>
              <a:rPr lang="en-US" sz="700" baseline="0" dirty="0" smtClean="0"/>
              <a:t> </a:t>
            </a:r>
            <a:r>
              <a:rPr lang="en-US" sz="700" baseline="0" dirty="0" err="1" smtClean="0"/>
              <a:t>génitaux</a:t>
            </a:r>
            <a:r>
              <a:rPr lang="en-US" sz="700" baseline="0" dirty="0" smtClean="0"/>
              <a:t>, not. En raison du souvenir de </a:t>
            </a:r>
            <a:r>
              <a:rPr lang="en-US" sz="700" baseline="0" dirty="0" err="1" smtClean="0"/>
              <a:t>l’indécence</a:t>
            </a:r>
            <a:r>
              <a:rPr lang="en-US" sz="700" baseline="0" dirty="0" smtClean="0"/>
              <a:t> des </a:t>
            </a:r>
            <a:r>
              <a:rPr lang="en-US" sz="700" baseline="0" dirty="0" err="1" smtClean="0"/>
              <a:t>procès</a:t>
            </a:r>
            <a:r>
              <a:rPr lang="en-US" sz="700" baseline="0" dirty="0" smtClean="0"/>
              <a:t> en impuissance </a:t>
            </a:r>
            <a:r>
              <a:rPr lang="en-US" sz="700" baseline="0" dirty="0" err="1" smtClean="0"/>
              <a:t>existant</a:t>
            </a:r>
            <a:r>
              <a:rPr lang="en-US" sz="700" baseline="0" dirty="0" smtClean="0"/>
              <a:t> </a:t>
            </a:r>
            <a:r>
              <a:rPr lang="en-US" sz="700" baseline="0" dirty="0" err="1" smtClean="0"/>
              <a:t>à</a:t>
            </a:r>
            <a:r>
              <a:rPr lang="en-US" sz="700" baseline="0" dirty="0" smtClean="0"/>
              <a:t> </a:t>
            </a:r>
            <a:r>
              <a:rPr lang="en-US" sz="700" baseline="0" dirty="0" err="1" smtClean="0"/>
              <a:t>l’époque</a:t>
            </a:r>
            <a:r>
              <a:rPr lang="en-US" sz="700" baseline="0" dirty="0" smtClean="0"/>
              <a:t> de </a:t>
            </a:r>
            <a:r>
              <a:rPr lang="en-US" sz="700" baseline="0" dirty="0" err="1" smtClean="0"/>
              <a:t>l’épreuve</a:t>
            </a:r>
            <a:r>
              <a:rPr lang="en-US" sz="700" baseline="0" dirty="0" smtClean="0"/>
              <a:t> du </a:t>
            </a:r>
            <a:r>
              <a:rPr lang="en-US" sz="700" baseline="0" dirty="0" err="1" smtClean="0"/>
              <a:t>Congrès</a:t>
            </a:r>
            <a:r>
              <a:rPr lang="en-US" sz="700" baseline="0" dirty="0" smtClean="0"/>
              <a:t> : “</a:t>
            </a:r>
            <a:r>
              <a:rPr lang="en-US" sz="700" baseline="0" dirty="0" err="1" smtClean="0"/>
              <a:t>l’art</a:t>
            </a:r>
            <a:r>
              <a:rPr lang="en-US" sz="700" baseline="0" dirty="0" smtClean="0"/>
              <a:t> </a:t>
            </a:r>
            <a:r>
              <a:rPr lang="en-US" sz="700" baseline="0" dirty="0" err="1" smtClean="0"/>
              <a:t>est</a:t>
            </a:r>
            <a:r>
              <a:rPr lang="en-US" sz="700" baseline="0" dirty="0" smtClean="0"/>
              <a:t> </a:t>
            </a:r>
            <a:r>
              <a:rPr lang="en-US" sz="700" baseline="0" dirty="0" err="1" smtClean="0"/>
              <a:t>si</a:t>
            </a:r>
            <a:r>
              <a:rPr lang="en-US" sz="700" baseline="0" dirty="0" smtClean="0"/>
              <a:t> </a:t>
            </a:r>
            <a:r>
              <a:rPr lang="en-US" sz="700" baseline="0" dirty="0" err="1" smtClean="0"/>
              <a:t>souvent</a:t>
            </a:r>
            <a:r>
              <a:rPr lang="en-US" sz="700" baseline="0" dirty="0" smtClean="0"/>
              <a:t> </a:t>
            </a:r>
            <a:r>
              <a:rPr lang="en-US" sz="700" baseline="0" dirty="0" err="1" smtClean="0"/>
              <a:t>trompé</a:t>
            </a:r>
            <a:r>
              <a:rPr lang="en-US" sz="700" baseline="0" dirty="0" smtClean="0"/>
              <a:t> par la nature ! Il se </a:t>
            </a:r>
            <a:r>
              <a:rPr lang="en-US" sz="700" baseline="0" dirty="0" err="1" smtClean="0"/>
              <a:t>perd</a:t>
            </a:r>
            <a:r>
              <a:rPr lang="en-US" sz="700" baseline="0" dirty="0" smtClean="0"/>
              <a:t> </a:t>
            </a:r>
            <a:r>
              <a:rPr lang="en-US" sz="700" baseline="0" dirty="0" err="1" smtClean="0"/>
              <a:t>dans</a:t>
            </a:r>
            <a:r>
              <a:rPr lang="en-US" sz="700" baseline="0" dirty="0" smtClean="0"/>
              <a:t> </a:t>
            </a:r>
            <a:r>
              <a:rPr lang="en-US" sz="700" baseline="0" dirty="0" err="1" smtClean="0"/>
              <a:t>l’obscurité</a:t>
            </a:r>
            <a:r>
              <a:rPr lang="en-US" sz="700" baseline="0" dirty="0" smtClean="0"/>
              <a:t> de </a:t>
            </a:r>
            <a:r>
              <a:rPr lang="en-US" sz="700" baseline="0" dirty="0" err="1" smtClean="0"/>
              <a:t>ses</a:t>
            </a:r>
            <a:r>
              <a:rPr lang="en-US" sz="700" baseline="0" dirty="0" smtClean="0"/>
              <a:t> </a:t>
            </a:r>
            <a:r>
              <a:rPr lang="en-US" sz="700" baseline="0" dirty="0" err="1" smtClean="0"/>
              <a:t>impénétrables</a:t>
            </a:r>
            <a:r>
              <a:rPr lang="en-US" sz="700" baseline="0" dirty="0" smtClean="0"/>
              <a:t> </a:t>
            </a:r>
            <a:r>
              <a:rPr lang="en-US" sz="700" baseline="0" dirty="0" err="1" smtClean="0"/>
              <a:t>mystères</a:t>
            </a:r>
            <a:r>
              <a:rPr lang="en-US" sz="700" baseline="0" dirty="0" smtClean="0"/>
              <a:t> ; </a:t>
            </a:r>
            <a:r>
              <a:rPr lang="en-US" sz="700" baseline="0" dirty="0" err="1" smtClean="0"/>
              <a:t>il</a:t>
            </a:r>
            <a:r>
              <a:rPr lang="en-US" sz="700" baseline="0" dirty="0" smtClean="0"/>
              <a:t> </a:t>
            </a:r>
            <a:r>
              <a:rPr lang="en-US" sz="700" baseline="0" dirty="0" err="1" smtClean="0"/>
              <a:t>prend</a:t>
            </a:r>
            <a:r>
              <a:rPr lang="en-US" sz="700" baseline="0" dirty="0" smtClean="0"/>
              <a:t> pour vice de conformation </a:t>
            </a:r>
            <a:r>
              <a:rPr lang="en-US" sz="700" baseline="0" dirty="0" err="1" smtClean="0"/>
              <a:t>ce</a:t>
            </a:r>
            <a:r>
              <a:rPr lang="en-US" sz="700" baseline="0" dirty="0" smtClean="0"/>
              <a:t> qui </a:t>
            </a:r>
            <a:r>
              <a:rPr lang="en-US" sz="700" baseline="0" dirty="0" err="1" smtClean="0"/>
              <a:t>n’est</a:t>
            </a:r>
            <a:r>
              <a:rPr lang="en-US" sz="700" baseline="0" dirty="0" smtClean="0"/>
              <a:t> </a:t>
            </a:r>
            <a:r>
              <a:rPr lang="en-US" sz="700" baseline="0" dirty="0" err="1" smtClean="0"/>
              <a:t>que</a:t>
            </a:r>
            <a:r>
              <a:rPr lang="en-US" sz="700" baseline="0" dirty="0" smtClean="0"/>
              <a:t> </a:t>
            </a:r>
            <a:r>
              <a:rPr lang="en-US" sz="700" baseline="0" dirty="0" err="1" smtClean="0"/>
              <a:t>différence</a:t>
            </a:r>
            <a:r>
              <a:rPr lang="en-US" sz="700" baseline="0" dirty="0" smtClean="0"/>
              <a:t> de </a:t>
            </a:r>
            <a:r>
              <a:rPr lang="en-US" sz="700" baseline="0" dirty="0" err="1" smtClean="0"/>
              <a:t>forme</a:t>
            </a:r>
            <a:r>
              <a:rPr lang="en-US" sz="700" baseline="0" dirty="0" smtClean="0"/>
              <a:t> ; </a:t>
            </a:r>
            <a:r>
              <a:rPr lang="en-US" sz="700" baseline="0" dirty="0" err="1" smtClean="0"/>
              <a:t>il</a:t>
            </a:r>
            <a:r>
              <a:rPr lang="en-US" sz="700" baseline="0" dirty="0" smtClean="0"/>
              <a:t> </a:t>
            </a:r>
            <a:r>
              <a:rPr lang="en-US" sz="700" baseline="0" dirty="0" err="1" smtClean="0"/>
              <a:t>regarde</a:t>
            </a:r>
            <a:r>
              <a:rPr lang="en-US" sz="700" baseline="0" dirty="0" smtClean="0"/>
              <a:t> </a:t>
            </a:r>
            <a:r>
              <a:rPr lang="en-US" sz="700" baseline="0" dirty="0" err="1" smtClean="0"/>
              <a:t>comme</a:t>
            </a:r>
            <a:r>
              <a:rPr lang="en-US" sz="700" baseline="0" dirty="0" smtClean="0"/>
              <a:t> </a:t>
            </a:r>
            <a:r>
              <a:rPr lang="en-US" sz="700" baseline="0" dirty="0" err="1" smtClean="0"/>
              <a:t>absolu</a:t>
            </a:r>
            <a:r>
              <a:rPr lang="en-US" sz="700" baseline="0" dirty="0" smtClean="0"/>
              <a:t> </a:t>
            </a:r>
            <a:r>
              <a:rPr lang="en-US" sz="700" baseline="0" dirty="0" err="1" smtClean="0"/>
              <a:t>ce</a:t>
            </a:r>
            <a:r>
              <a:rPr lang="en-US" sz="700" baseline="0" dirty="0" smtClean="0"/>
              <a:t> qui </a:t>
            </a:r>
            <a:r>
              <a:rPr lang="en-US" sz="700" baseline="0" dirty="0" err="1" smtClean="0"/>
              <a:t>n’est</a:t>
            </a:r>
            <a:r>
              <a:rPr lang="en-US" sz="700" baseline="0" dirty="0" smtClean="0"/>
              <a:t> </a:t>
            </a:r>
            <a:r>
              <a:rPr lang="en-US" sz="700" baseline="0" dirty="0" err="1" smtClean="0"/>
              <a:t>que</a:t>
            </a:r>
            <a:r>
              <a:rPr lang="en-US" sz="700" baseline="0" dirty="0" smtClean="0"/>
              <a:t> </a:t>
            </a:r>
            <a:r>
              <a:rPr lang="en-US" sz="700" baseline="0" dirty="0" err="1" smtClean="0"/>
              <a:t>relatif</a:t>
            </a:r>
            <a:r>
              <a:rPr lang="en-US" sz="700" baseline="0" dirty="0" smtClean="0"/>
              <a:t> ; </a:t>
            </a:r>
            <a:r>
              <a:rPr lang="en-US" sz="700" baseline="0" dirty="0" err="1" smtClean="0"/>
              <a:t>comme</a:t>
            </a:r>
            <a:r>
              <a:rPr lang="en-US" sz="700" baseline="0" dirty="0" smtClean="0"/>
              <a:t> </a:t>
            </a:r>
            <a:r>
              <a:rPr lang="en-US" sz="700" baseline="0" dirty="0" err="1" smtClean="0"/>
              <a:t>perpétuel</a:t>
            </a:r>
            <a:r>
              <a:rPr lang="en-US" sz="700" baseline="0" dirty="0" smtClean="0"/>
              <a:t>, </a:t>
            </a:r>
            <a:r>
              <a:rPr lang="en-US" sz="700" baseline="0" dirty="0" err="1" smtClean="0"/>
              <a:t>ce</a:t>
            </a:r>
            <a:r>
              <a:rPr lang="en-US" sz="700" baseline="0" dirty="0" smtClean="0"/>
              <a:t> qui </a:t>
            </a:r>
            <a:r>
              <a:rPr lang="en-US" sz="700" baseline="0" dirty="0" err="1" smtClean="0"/>
              <a:t>n’est</a:t>
            </a:r>
            <a:r>
              <a:rPr lang="en-US" sz="700" baseline="0" dirty="0" smtClean="0"/>
              <a:t> </a:t>
            </a:r>
            <a:r>
              <a:rPr lang="en-US" sz="700" baseline="0" dirty="0" err="1" smtClean="0"/>
              <a:t>que</a:t>
            </a:r>
            <a:r>
              <a:rPr lang="en-US" sz="700" baseline="0" dirty="0" smtClean="0"/>
              <a:t> </a:t>
            </a:r>
            <a:r>
              <a:rPr lang="en-US" sz="700" baseline="0" dirty="0" err="1" smtClean="0"/>
              <a:t>temporaire</a:t>
            </a:r>
            <a:r>
              <a:rPr lang="en-US" sz="700" baseline="0" dirty="0" smtClean="0"/>
              <a:t>”</a:t>
            </a:r>
            <a:br>
              <a:rPr lang="en-US" sz="700" baseline="0" dirty="0" smtClean="0"/>
            </a:br>
            <a:endParaRPr lang="en-US" sz="700" baseline="0" dirty="0" smtClean="0"/>
          </a:p>
          <a:p>
            <a:pPr marL="228600" indent="-228600">
              <a:buAutoNum type="arabicPeriod"/>
            </a:pPr>
            <a:r>
              <a:rPr lang="en-US" sz="700" baseline="0" dirty="0" err="1" smtClean="0"/>
              <a:t>Pourquoi</a:t>
            </a:r>
            <a:r>
              <a:rPr lang="en-US" sz="700" baseline="0" dirty="0" smtClean="0"/>
              <a:t> assigner ? </a:t>
            </a:r>
            <a:endParaRPr lang="en-US" sz="700" baseline="0" dirty="0" smtClean="0"/>
          </a:p>
          <a:p>
            <a:pPr marL="698743" lvl="2" indent="-228600">
              <a:buFont typeface="Arial"/>
              <a:buChar char="•"/>
            </a:pPr>
            <a:r>
              <a:rPr lang="en-US" sz="700" kern="1200" baseline="0" dirty="0" smtClean="0">
                <a:solidFill>
                  <a:schemeClr val="tx1"/>
                </a:solidFill>
                <a:latin typeface="+mn-lt"/>
                <a:ea typeface="+mn-ea"/>
                <a:cs typeface="+mn-cs"/>
              </a:rPr>
              <a:t>Fr. </a:t>
            </a:r>
            <a:r>
              <a:rPr lang="en-US" sz="700" kern="1200" baseline="0" dirty="0" err="1" smtClean="0">
                <a:solidFill>
                  <a:schemeClr val="tx1"/>
                </a:solidFill>
                <a:latin typeface="+mn-lt"/>
                <a:ea typeface="+mn-ea"/>
                <a:cs typeface="+mn-cs"/>
              </a:rPr>
              <a:t>Héritier</a:t>
            </a:r>
            <a:r>
              <a:rPr lang="en-US" sz="700" kern="1200" baseline="0" dirty="0" smtClean="0">
                <a:solidFill>
                  <a:schemeClr val="tx1"/>
                </a:solidFill>
                <a:latin typeface="+mn-lt"/>
                <a:ea typeface="+mn-ea"/>
                <a:cs typeface="+mn-cs"/>
              </a:rPr>
              <a:t>, </a:t>
            </a:r>
            <a:r>
              <a:rPr lang="en-US" sz="700" i="1" kern="1200" baseline="0" dirty="0" smtClean="0">
                <a:solidFill>
                  <a:schemeClr val="tx1"/>
                </a:solidFill>
                <a:latin typeface="+mn-lt"/>
                <a:ea typeface="+mn-ea"/>
                <a:cs typeface="+mn-cs"/>
              </a:rPr>
              <a:t>La </a:t>
            </a:r>
            <a:r>
              <a:rPr lang="en-US" sz="700" i="1" kern="1200" baseline="0" dirty="0" err="1" smtClean="0">
                <a:solidFill>
                  <a:schemeClr val="tx1"/>
                </a:solidFill>
                <a:latin typeface="+mn-lt"/>
                <a:ea typeface="+mn-ea"/>
                <a:cs typeface="+mn-cs"/>
              </a:rPr>
              <a:t>pensée</a:t>
            </a:r>
            <a:r>
              <a:rPr lang="en-US" sz="700" i="1" kern="1200" baseline="0" dirty="0" smtClean="0">
                <a:solidFill>
                  <a:schemeClr val="tx1"/>
                </a:solidFill>
                <a:latin typeface="+mn-lt"/>
                <a:ea typeface="+mn-ea"/>
                <a:cs typeface="+mn-cs"/>
              </a:rPr>
              <a:t> de la </a:t>
            </a:r>
            <a:r>
              <a:rPr lang="en-US" sz="700" i="1" kern="1200" baseline="0" dirty="0" err="1" smtClean="0">
                <a:solidFill>
                  <a:schemeClr val="tx1"/>
                </a:solidFill>
                <a:latin typeface="+mn-lt"/>
                <a:ea typeface="+mn-ea"/>
                <a:cs typeface="+mn-cs"/>
              </a:rPr>
              <a:t>différence</a:t>
            </a:r>
            <a:r>
              <a:rPr lang="en-US" sz="700" i="0" kern="1200" baseline="0" dirty="0" smtClean="0">
                <a:solidFill>
                  <a:schemeClr val="tx1"/>
                </a:solidFill>
                <a:latin typeface="+mn-lt"/>
                <a:ea typeface="+mn-ea"/>
                <a:cs typeface="+mn-cs"/>
              </a:rPr>
              <a:t>, 2002, “</a:t>
            </a:r>
            <a:r>
              <a:rPr lang="en-US" sz="700" kern="1200" dirty="0" err="1" smtClean="0">
                <a:solidFill>
                  <a:schemeClr val="tx1"/>
                </a:solidFill>
                <a:latin typeface="+mn-lt"/>
                <a:ea typeface="+mn-ea"/>
                <a:cs typeface="+mn-cs"/>
              </a:rPr>
              <a:t>butoir</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ultime</a:t>
            </a:r>
            <a:r>
              <a:rPr lang="en-US" sz="700" kern="1200" dirty="0" smtClean="0">
                <a:solidFill>
                  <a:schemeClr val="tx1"/>
                </a:solidFill>
                <a:latin typeface="+mn-lt"/>
                <a:ea typeface="+mn-ea"/>
                <a:cs typeface="+mn-cs"/>
              </a:rPr>
              <a:t> de la </a:t>
            </a:r>
            <a:r>
              <a:rPr lang="en-US" sz="700" kern="1200" dirty="0" err="1" smtClean="0">
                <a:solidFill>
                  <a:schemeClr val="tx1"/>
                </a:solidFill>
                <a:latin typeface="+mn-lt"/>
                <a:ea typeface="+mn-ea"/>
                <a:cs typeface="+mn-cs"/>
              </a:rPr>
              <a:t>pensée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sur</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lequel</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est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fondée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une</a:t>
            </a:r>
            <a:r>
              <a:rPr lang="en-US" sz="700" kern="1200" dirty="0" smtClean="0">
                <a:solidFill>
                  <a:schemeClr val="tx1"/>
                </a:solidFill>
                <a:latin typeface="+mn-lt"/>
                <a:ea typeface="+mn-ea"/>
                <a:cs typeface="+mn-cs"/>
              </a:rPr>
              <a:t> opposition </a:t>
            </a:r>
            <a:r>
              <a:rPr lang="en-US" sz="700" kern="1200" dirty="0" err="1" smtClean="0">
                <a:solidFill>
                  <a:schemeClr val="tx1"/>
                </a:solidFill>
                <a:latin typeface="+mn-lt"/>
                <a:ea typeface="+mn-ea"/>
                <a:cs typeface="+mn-cs"/>
              </a:rPr>
              <a:t>conceptuelle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essentielle</a:t>
            </a:r>
            <a:r>
              <a:rPr lang="en-US" sz="700" kern="1200" dirty="0" smtClean="0">
                <a:solidFill>
                  <a:schemeClr val="tx1"/>
                </a:solidFill>
                <a:latin typeface="+mn-lt"/>
                <a:ea typeface="+mn-ea"/>
                <a:cs typeface="+mn-cs"/>
              </a:rPr>
              <a:t> : </a:t>
            </a:r>
            <a:r>
              <a:rPr lang="en-US" sz="700" kern="1200" dirty="0" err="1" smtClean="0">
                <a:solidFill>
                  <a:schemeClr val="tx1"/>
                </a:solidFill>
                <a:latin typeface="+mn-lt"/>
                <a:ea typeface="+mn-ea"/>
                <a:cs typeface="+mn-cs"/>
              </a:rPr>
              <a:t>celle</a:t>
            </a:r>
            <a:r>
              <a:rPr lang="en-US" sz="700" kern="1200" dirty="0" smtClean="0">
                <a:solidFill>
                  <a:schemeClr val="tx1"/>
                </a:solidFill>
                <a:latin typeface="+mn-lt"/>
                <a:ea typeface="+mn-ea"/>
                <a:cs typeface="+mn-cs"/>
              </a:rPr>
              <a:t> qui oppose </a:t>
            </a:r>
            <a:r>
              <a:rPr lang="en-US" sz="700" kern="1200" dirty="0" err="1" smtClean="0">
                <a:solidFill>
                  <a:schemeClr val="tx1"/>
                </a:solidFill>
                <a:latin typeface="+mn-lt"/>
                <a:ea typeface="+mn-ea"/>
                <a:cs typeface="+mn-cs"/>
              </a:rPr>
              <a:t>l’identique</a:t>
            </a:r>
            <a:r>
              <a:rPr lang="en-US" sz="700" kern="1200" dirty="0" smtClean="0">
                <a:solidFill>
                  <a:schemeClr val="tx1"/>
                </a:solidFill>
                <a:latin typeface="+mn-lt"/>
                <a:ea typeface="+mn-ea"/>
                <a:cs typeface="+mn-cs"/>
              </a:rPr>
              <a:t> au </a:t>
            </a:r>
            <a:r>
              <a:rPr lang="en-US" sz="700" kern="1200" dirty="0" err="1" smtClean="0">
                <a:solidFill>
                  <a:schemeClr val="tx1"/>
                </a:solidFill>
                <a:latin typeface="+mn-lt"/>
                <a:ea typeface="+mn-ea"/>
                <a:cs typeface="+mn-cs"/>
              </a:rPr>
              <a:t>différent</a:t>
            </a:r>
            <a:r>
              <a:rPr lang="en-US" sz="700" kern="1200" dirty="0" smtClean="0">
                <a:solidFill>
                  <a:schemeClr val="tx1"/>
                </a:solidFill>
                <a:latin typeface="+mn-lt"/>
                <a:ea typeface="+mn-ea"/>
                <a:cs typeface="+mn-cs"/>
              </a:rPr>
              <a:t>” </a:t>
            </a:r>
            <a:endParaRPr lang="en-US" sz="700" baseline="0" dirty="0" smtClean="0"/>
          </a:p>
          <a:p>
            <a:pPr marL="685800" lvl="1" indent="-228600">
              <a:buFont typeface="Arial"/>
              <a:buChar char="•"/>
            </a:pPr>
            <a:r>
              <a:rPr lang="en-US" sz="700" baseline="0" dirty="0" smtClean="0"/>
              <a:t>Cass., 4 </a:t>
            </a:r>
            <a:r>
              <a:rPr lang="en-US" sz="700" baseline="0" dirty="0" err="1" smtClean="0"/>
              <a:t>mai</a:t>
            </a:r>
            <a:r>
              <a:rPr lang="en-US" sz="700" baseline="0" dirty="0" smtClean="0"/>
              <a:t> 2017 : “</a:t>
            </a:r>
            <a:r>
              <a:rPr lang="en-US" sz="700" kern="1200" dirty="0" smtClean="0">
                <a:solidFill>
                  <a:schemeClr val="tx1"/>
                </a:solidFill>
                <a:latin typeface="+mn-lt"/>
                <a:ea typeface="+mn-ea"/>
                <a:cs typeface="+mn-cs"/>
              </a:rPr>
              <a:t>la </a:t>
            </a:r>
            <a:r>
              <a:rPr lang="en-US" sz="700" kern="1200" dirty="0" err="1" smtClean="0">
                <a:solidFill>
                  <a:schemeClr val="tx1"/>
                </a:solidFill>
                <a:latin typeface="+mn-lt"/>
                <a:ea typeface="+mn-ea"/>
                <a:cs typeface="+mn-cs"/>
              </a:rPr>
              <a:t>dualité</a:t>
            </a:r>
            <a:r>
              <a:rPr lang="en-US" sz="700" kern="1200" dirty="0" smtClean="0">
                <a:solidFill>
                  <a:schemeClr val="tx1"/>
                </a:solidFill>
                <a:latin typeface="+mn-lt"/>
                <a:ea typeface="+mn-ea"/>
                <a:cs typeface="+mn-cs"/>
              </a:rPr>
              <a:t> des </a:t>
            </a:r>
            <a:r>
              <a:rPr lang="en-US" sz="700" kern="1200" dirty="0" err="1" smtClean="0">
                <a:solidFill>
                  <a:schemeClr val="tx1"/>
                </a:solidFill>
                <a:latin typeface="+mn-lt"/>
                <a:ea typeface="+mn-ea"/>
                <a:cs typeface="+mn-cs"/>
              </a:rPr>
              <a:t>énonciations</a:t>
            </a:r>
            <a:r>
              <a:rPr lang="en-US" sz="700" kern="1200" dirty="0" smtClean="0">
                <a:solidFill>
                  <a:schemeClr val="tx1"/>
                </a:solidFill>
                <a:latin typeface="+mn-lt"/>
                <a:ea typeface="+mn-ea"/>
                <a:cs typeface="+mn-cs"/>
              </a:rPr>
              <a:t> relatives au </a:t>
            </a:r>
            <a:r>
              <a:rPr lang="en-US" sz="700" kern="1200" dirty="0" err="1" smtClean="0">
                <a:solidFill>
                  <a:schemeClr val="tx1"/>
                </a:solidFill>
                <a:latin typeface="+mn-lt"/>
                <a:ea typeface="+mn-ea"/>
                <a:cs typeface="+mn-cs"/>
              </a:rPr>
              <a:t>sexe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dans</a:t>
            </a:r>
            <a:r>
              <a:rPr lang="en-US" sz="700" kern="1200" dirty="0" smtClean="0">
                <a:solidFill>
                  <a:schemeClr val="tx1"/>
                </a:solidFill>
                <a:latin typeface="+mn-lt"/>
                <a:ea typeface="+mn-ea"/>
                <a:cs typeface="+mn-cs"/>
              </a:rPr>
              <a:t> les </a:t>
            </a:r>
            <a:r>
              <a:rPr lang="en-US" sz="700" kern="1200" dirty="0" err="1" smtClean="0">
                <a:solidFill>
                  <a:schemeClr val="tx1"/>
                </a:solidFill>
                <a:latin typeface="+mn-lt"/>
                <a:ea typeface="+mn-ea"/>
                <a:cs typeface="+mn-cs"/>
              </a:rPr>
              <a:t>actes</a:t>
            </a:r>
            <a:r>
              <a:rPr lang="en-US" sz="700" kern="1200" dirty="0" smtClean="0">
                <a:solidFill>
                  <a:schemeClr val="tx1"/>
                </a:solidFill>
                <a:latin typeface="+mn-lt"/>
                <a:ea typeface="+mn-ea"/>
                <a:cs typeface="+mn-cs"/>
              </a:rPr>
              <a:t> de </a:t>
            </a:r>
            <a:r>
              <a:rPr lang="en-US" sz="700" kern="1200" dirty="0" err="1" smtClean="0">
                <a:solidFill>
                  <a:schemeClr val="tx1"/>
                </a:solidFill>
                <a:latin typeface="+mn-lt"/>
                <a:ea typeface="+mn-ea"/>
                <a:cs typeface="+mn-cs"/>
              </a:rPr>
              <a:t>l’état</a:t>
            </a:r>
            <a:r>
              <a:rPr lang="en-US" sz="700" kern="1200" dirty="0" smtClean="0">
                <a:solidFill>
                  <a:schemeClr val="tx1"/>
                </a:solidFill>
                <a:latin typeface="+mn-lt"/>
                <a:ea typeface="+mn-ea"/>
                <a:cs typeface="+mn-cs"/>
              </a:rPr>
              <a:t> civil </a:t>
            </a:r>
            <a:r>
              <a:rPr lang="en-US" sz="700" kern="1200" dirty="0" err="1" smtClean="0">
                <a:solidFill>
                  <a:schemeClr val="tx1"/>
                </a:solidFill>
                <a:latin typeface="+mn-lt"/>
                <a:ea typeface="+mn-ea"/>
                <a:cs typeface="+mn-cs"/>
              </a:rPr>
              <a:t>poursuit</a:t>
            </a:r>
            <a:r>
              <a:rPr lang="en-US" sz="700" kern="1200" dirty="0" smtClean="0">
                <a:solidFill>
                  <a:schemeClr val="tx1"/>
                </a:solidFill>
                <a:latin typeface="+mn-lt"/>
                <a:ea typeface="+mn-ea"/>
                <a:cs typeface="+mn-cs"/>
              </a:rPr>
              <a:t> un but </a:t>
            </a:r>
            <a:r>
              <a:rPr lang="en-US" sz="700" kern="1200" dirty="0" err="1" smtClean="0">
                <a:solidFill>
                  <a:schemeClr val="tx1"/>
                </a:solidFill>
                <a:latin typeface="+mn-lt"/>
                <a:ea typeface="+mn-ea"/>
                <a:cs typeface="+mn-cs"/>
              </a:rPr>
              <a:t>légitime</a:t>
            </a:r>
            <a:r>
              <a:rPr lang="en-US" sz="700" kern="1200" dirty="0" smtClean="0">
                <a:solidFill>
                  <a:schemeClr val="tx1"/>
                </a:solidFill>
                <a:latin typeface="+mn-lt"/>
                <a:ea typeface="+mn-ea"/>
                <a:cs typeface="+mn-cs"/>
              </a:rPr>
              <a:t> en </a:t>
            </a:r>
            <a:r>
              <a:rPr lang="en-US" sz="700" kern="1200" dirty="0" err="1" smtClean="0">
                <a:solidFill>
                  <a:schemeClr val="tx1"/>
                </a:solidFill>
                <a:latin typeface="+mn-lt"/>
                <a:ea typeface="+mn-ea"/>
                <a:cs typeface="+mn-cs"/>
              </a:rPr>
              <a:t>ce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qu’elle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est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nécessaire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à</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l’organisation</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sociale</a:t>
            </a:r>
            <a:r>
              <a:rPr lang="en-US" sz="700" kern="1200" dirty="0" smtClean="0">
                <a:solidFill>
                  <a:schemeClr val="tx1"/>
                </a:solidFill>
                <a:latin typeface="+mn-lt"/>
                <a:ea typeface="+mn-ea"/>
                <a:cs typeface="+mn-cs"/>
              </a:rPr>
              <a:t> et </a:t>
            </a:r>
            <a:r>
              <a:rPr lang="en-US" sz="700" kern="1200" dirty="0" err="1" smtClean="0">
                <a:solidFill>
                  <a:schemeClr val="tx1"/>
                </a:solidFill>
                <a:latin typeface="+mn-lt"/>
                <a:ea typeface="+mn-ea"/>
                <a:cs typeface="+mn-cs"/>
              </a:rPr>
              <a:t>juridique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dont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elle</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constitue</a:t>
            </a:r>
            <a:r>
              <a:rPr lang="en-US" sz="700" kern="1200" dirty="0" smtClean="0">
                <a:solidFill>
                  <a:schemeClr val="tx1"/>
                </a:solidFill>
                <a:latin typeface="+mn-lt"/>
                <a:ea typeface="+mn-ea"/>
                <a:cs typeface="+mn-cs"/>
              </a:rPr>
              <a:t> un </a:t>
            </a:r>
            <a:r>
              <a:rPr lang="en-US" sz="700" kern="1200" dirty="0" err="1" smtClean="0">
                <a:solidFill>
                  <a:schemeClr val="tx1"/>
                </a:solidFill>
                <a:latin typeface="+mn-lt"/>
                <a:ea typeface="+mn-ea"/>
                <a:cs typeface="+mn-cs"/>
              </a:rPr>
              <a:t>élément</a:t>
            </a:r>
            <a:r>
              <a:rPr lang="en-US" sz="700" kern="1200" dirty="0" smtClean="0">
                <a:solidFill>
                  <a:schemeClr val="tx1"/>
                </a:solidFill>
                <a:latin typeface="+mn-lt"/>
                <a:ea typeface="+mn-ea"/>
                <a:cs typeface="+mn-cs"/>
              </a:rPr>
              <a:t> </a:t>
            </a:r>
            <a:r>
              <a:rPr lang="en-US" sz="700" kern="1200" dirty="0" err="1" smtClean="0">
                <a:solidFill>
                  <a:schemeClr val="tx1"/>
                </a:solidFill>
                <a:latin typeface="+mn-lt"/>
                <a:ea typeface="+mn-ea"/>
                <a:cs typeface="+mn-cs"/>
              </a:rPr>
              <a:t>fondateur</a:t>
            </a:r>
            <a:r>
              <a:rPr lang="en-US" sz="700" kern="1200" dirty="0" smtClean="0">
                <a:solidFill>
                  <a:schemeClr val="tx1"/>
                </a:solidFill>
                <a:latin typeface="+mn-lt"/>
                <a:ea typeface="+mn-ea"/>
                <a:cs typeface="+mn-cs"/>
              </a:rPr>
              <a:t>”</a:t>
            </a:r>
            <a:r>
              <a:rPr lang="en-US" sz="700" kern="1200" baseline="0" dirty="0" smtClean="0">
                <a:solidFill>
                  <a:schemeClr val="tx1"/>
                </a:solidFill>
                <a:latin typeface="+mn-lt"/>
                <a:ea typeface="+mn-ea"/>
                <a:cs typeface="+mn-cs"/>
              </a:rPr>
              <a:t> </a:t>
            </a:r>
          </a:p>
          <a:p>
            <a:pPr marL="685800" lvl="1" indent="-228600">
              <a:buFont typeface="Arial"/>
              <a:buChar char="•"/>
            </a:pPr>
            <a:r>
              <a:rPr lang="en-US" sz="700" kern="1200" baseline="0" dirty="0" err="1" smtClean="0">
                <a:solidFill>
                  <a:schemeClr val="tx1"/>
                </a:solidFill>
                <a:latin typeface="+mn-lt"/>
                <a:ea typeface="+mn-ea"/>
                <a:cs typeface="+mn-cs"/>
              </a:rPr>
              <a:t>Dans</a:t>
            </a:r>
            <a:r>
              <a:rPr lang="en-US" sz="700" kern="1200" baseline="0" dirty="0" smtClean="0">
                <a:solidFill>
                  <a:schemeClr val="tx1"/>
                </a:solidFill>
                <a:latin typeface="+mn-lt"/>
                <a:ea typeface="+mn-ea"/>
                <a:cs typeface="+mn-cs"/>
              </a:rPr>
              <a:t> le code civil, </a:t>
            </a:r>
            <a:r>
              <a:rPr lang="en-US" sz="700" kern="1200" baseline="0" dirty="0" err="1" smtClean="0">
                <a:solidFill>
                  <a:schemeClr val="tx1"/>
                </a:solidFill>
                <a:latin typeface="+mn-lt"/>
                <a:ea typeface="+mn-ea"/>
                <a:cs typeface="+mn-cs"/>
              </a:rPr>
              <a:t>depuis</a:t>
            </a:r>
            <a:r>
              <a:rPr lang="en-US" sz="700" kern="1200" baseline="0" dirty="0" smtClean="0">
                <a:solidFill>
                  <a:schemeClr val="tx1"/>
                </a:solidFill>
                <a:latin typeface="+mn-lt"/>
                <a:ea typeface="+mn-ea"/>
                <a:cs typeface="+mn-cs"/>
              </a:rPr>
              <a:t> 1804</a:t>
            </a:r>
            <a:r>
              <a:rPr lang="en-US" sz="700" kern="1200" baseline="0" dirty="0" smtClean="0">
                <a:solidFill>
                  <a:schemeClr val="tx1"/>
                </a:solidFill>
                <a:latin typeface="+mn-lt"/>
                <a:ea typeface="+mn-ea"/>
                <a:cs typeface="+mn-cs"/>
              </a:rPr>
              <a:t>, on </a:t>
            </a:r>
            <a:r>
              <a:rPr lang="en-US" sz="700" kern="1200" baseline="0" dirty="0" err="1" smtClean="0">
                <a:solidFill>
                  <a:schemeClr val="tx1"/>
                </a:solidFill>
                <a:latin typeface="+mn-lt"/>
                <a:ea typeface="+mn-ea"/>
                <a:cs typeface="+mn-cs"/>
              </a:rPr>
              <a:t>est</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sur</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ce</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modèle</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binaire</a:t>
            </a:r>
            <a:r>
              <a:rPr lang="en-US" sz="700" kern="1200" baseline="0" dirty="0" smtClean="0">
                <a:solidFill>
                  <a:schemeClr val="tx1"/>
                </a:solidFill>
                <a:latin typeface="+mn-lt"/>
                <a:ea typeface="+mn-ea"/>
                <a:cs typeface="+mn-cs"/>
              </a:rPr>
              <a:t> car, au moment de </a:t>
            </a:r>
            <a:r>
              <a:rPr lang="en-US" sz="700" kern="1200" baseline="0" dirty="0" err="1" smtClean="0">
                <a:solidFill>
                  <a:schemeClr val="tx1"/>
                </a:solidFill>
                <a:latin typeface="+mn-lt"/>
                <a:ea typeface="+mn-ea"/>
                <a:cs typeface="+mn-cs"/>
              </a:rPr>
              <a:t>sa</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rédaction</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il</a:t>
            </a:r>
            <a:r>
              <a:rPr lang="en-US" sz="700" kern="1200" baseline="0" dirty="0" smtClean="0">
                <a:solidFill>
                  <a:schemeClr val="tx1"/>
                </a:solidFill>
                <a:latin typeface="+mn-lt"/>
                <a:ea typeface="+mn-ea"/>
                <a:cs typeface="+mn-cs"/>
              </a:rPr>
              <a:t> y </a:t>
            </a:r>
            <a:r>
              <a:rPr lang="en-US" sz="700" kern="1200" baseline="0" dirty="0" err="1" smtClean="0">
                <a:solidFill>
                  <a:schemeClr val="tx1"/>
                </a:solidFill>
                <a:latin typeface="+mn-lt"/>
                <a:ea typeface="+mn-ea"/>
                <a:cs typeface="+mn-cs"/>
              </a:rPr>
              <a:t>avait</a:t>
            </a:r>
            <a:r>
              <a:rPr lang="en-US" sz="700" kern="1200" baseline="0" dirty="0" smtClean="0">
                <a:solidFill>
                  <a:schemeClr val="tx1"/>
                </a:solidFill>
                <a:latin typeface="+mn-lt"/>
                <a:ea typeface="+mn-ea"/>
                <a:cs typeface="+mn-cs"/>
              </a:rPr>
              <a:t> la </a:t>
            </a:r>
            <a:r>
              <a:rPr lang="en-US" sz="700" kern="1200" baseline="0" dirty="0" err="1" smtClean="0">
                <a:solidFill>
                  <a:schemeClr val="tx1"/>
                </a:solidFill>
                <a:latin typeface="+mn-lt"/>
                <a:ea typeface="+mn-ea"/>
                <a:cs typeface="+mn-cs"/>
              </a:rPr>
              <a:t>croyance</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scientifique</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que</a:t>
            </a:r>
            <a:r>
              <a:rPr lang="en-US" sz="700" kern="1200" baseline="0" dirty="0" smtClean="0">
                <a:solidFill>
                  <a:schemeClr val="tx1"/>
                </a:solidFill>
                <a:latin typeface="+mn-lt"/>
                <a:ea typeface="+mn-ea"/>
                <a:cs typeface="+mn-cs"/>
              </a:rPr>
              <a:t> les hermaphrodites </a:t>
            </a:r>
            <a:r>
              <a:rPr lang="en-US" sz="700" kern="1200" baseline="0" dirty="0" err="1" smtClean="0">
                <a:solidFill>
                  <a:schemeClr val="tx1"/>
                </a:solidFill>
                <a:latin typeface="+mn-lt"/>
                <a:ea typeface="+mn-ea"/>
                <a:cs typeface="+mn-cs"/>
              </a:rPr>
              <a:t>vrais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n’existaient</a:t>
            </a:r>
            <a:r>
              <a:rPr lang="en-US" sz="700" kern="1200" baseline="0" dirty="0" smtClean="0">
                <a:solidFill>
                  <a:schemeClr val="tx1"/>
                </a:solidFill>
                <a:latin typeface="+mn-lt"/>
                <a:ea typeface="+mn-ea"/>
                <a:cs typeface="+mn-cs"/>
              </a:rPr>
              <a:t> pas  et </a:t>
            </a:r>
            <a:r>
              <a:rPr lang="en-US" sz="700" kern="1200" baseline="0" dirty="0" err="1" smtClean="0">
                <a:solidFill>
                  <a:schemeClr val="tx1"/>
                </a:solidFill>
                <a:latin typeface="+mn-lt"/>
                <a:ea typeface="+mn-ea"/>
                <a:cs typeface="+mn-cs"/>
              </a:rPr>
              <a:t>qu’il</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n’y</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avait</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que</a:t>
            </a:r>
            <a:r>
              <a:rPr lang="en-US" sz="700" kern="1200" baseline="0" dirty="0" smtClean="0">
                <a:solidFill>
                  <a:schemeClr val="tx1"/>
                </a:solidFill>
                <a:latin typeface="+mn-lt"/>
                <a:ea typeface="+mn-ea"/>
                <a:cs typeface="+mn-cs"/>
              </a:rPr>
              <a:t> des pseudo-hermaphrodites. </a:t>
            </a:r>
            <a:r>
              <a:rPr lang="en-US" sz="700" kern="1200" baseline="0" dirty="0" err="1" smtClean="0">
                <a:solidFill>
                  <a:schemeClr val="tx1"/>
                </a:solidFill>
                <a:latin typeface="+mn-lt"/>
                <a:ea typeface="+mn-ea"/>
                <a:cs typeface="+mn-cs"/>
              </a:rPr>
              <a:t>Dès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lors</a:t>
            </a:r>
            <a:r>
              <a:rPr lang="en-US" sz="700" kern="1200" baseline="0" dirty="0" smtClean="0">
                <a:solidFill>
                  <a:schemeClr val="tx1"/>
                </a:solidFill>
                <a:latin typeface="+mn-lt"/>
                <a:ea typeface="+mn-ea"/>
                <a:cs typeface="+mn-cs"/>
              </a:rPr>
              <a:t>, les </a:t>
            </a:r>
            <a:r>
              <a:rPr lang="en-US" sz="700" kern="1200" baseline="0" dirty="0" err="1" smtClean="0">
                <a:solidFill>
                  <a:schemeClr val="tx1"/>
                </a:solidFill>
                <a:latin typeface="+mn-lt"/>
                <a:ea typeface="+mn-ea"/>
                <a:cs typeface="+mn-cs"/>
              </a:rPr>
              <a:t>personnes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intersexuées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étaient</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pensées</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seulement</a:t>
            </a:r>
            <a:r>
              <a:rPr lang="en-US" sz="700" kern="1200" baseline="0" dirty="0" smtClean="0">
                <a:solidFill>
                  <a:schemeClr val="tx1"/>
                </a:solidFill>
                <a:latin typeface="+mn-lt"/>
                <a:ea typeface="+mn-ea"/>
                <a:cs typeface="+mn-cs"/>
              </a:rPr>
              <a:t> au travers de “</a:t>
            </a:r>
            <a:r>
              <a:rPr lang="en-US" sz="700" kern="1200" baseline="0" dirty="0" err="1" smtClean="0">
                <a:solidFill>
                  <a:schemeClr val="tx1"/>
                </a:solidFill>
                <a:latin typeface="+mn-lt"/>
                <a:ea typeface="+mn-ea"/>
                <a:cs typeface="+mn-cs"/>
              </a:rPr>
              <a:t>sexe</a:t>
            </a:r>
            <a:r>
              <a:rPr lang="en-US" sz="700" kern="1200" baseline="0" dirty="0" smtClean="0">
                <a:solidFill>
                  <a:schemeClr val="tx1"/>
                </a:solidFill>
                <a:latin typeface="+mn-lt"/>
                <a:ea typeface="+mn-ea"/>
                <a:cs typeface="+mn-cs"/>
              </a:rPr>
              <a:t> </a:t>
            </a:r>
            <a:r>
              <a:rPr lang="en-US" sz="700" kern="1200" baseline="0" dirty="0" err="1" smtClean="0">
                <a:solidFill>
                  <a:schemeClr val="tx1"/>
                </a:solidFill>
                <a:latin typeface="+mn-lt"/>
                <a:ea typeface="+mn-ea"/>
                <a:cs typeface="+mn-cs"/>
              </a:rPr>
              <a:t>douteux</a:t>
            </a:r>
            <a:r>
              <a:rPr lang="en-US" sz="700" kern="1200" baseline="0" dirty="0" smtClean="0">
                <a:solidFill>
                  <a:schemeClr val="tx1"/>
                </a:solidFill>
                <a:latin typeface="+mn-lt"/>
                <a:ea typeface="+mn-ea"/>
                <a:cs typeface="+mn-cs"/>
              </a:rPr>
              <a:t>” (G. </a:t>
            </a:r>
            <a:r>
              <a:rPr lang="en-US" sz="700" kern="1200" baseline="0" dirty="0" err="1" smtClean="0">
                <a:solidFill>
                  <a:schemeClr val="tx1"/>
                </a:solidFill>
                <a:latin typeface="+mn-lt"/>
                <a:ea typeface="+mn-ea"/>
                <a:cs typeface="+mn-cs"/>
              </a:rPr>
              <a:t>Mak</a:t>
            </a:r>
            <a:r>
              <a:rPr lang="en-US" sz="700" kern="1200" baseline="0" dirty="0" smtClean="0">
                <a:solidFill>
                  <a:schemeClr val="tx1"/>
                </a:solidFill>
                <a:latin typeface="+mn-lt"/>
                <a:ea typeface="+mn-ea"/>
                <a:cs typeface="+mn-cs"/>
              </a:rPr>
              <a:t>, </a:t>
            </a:r>
            <a:r>
              <a:rPr lang="en-US" sz="700" i="1" kern="1200" baseline="0" dirty="0" smtClean="0">
                <a:solidFill>
                  <a:schemeClr val="tx1"/>
                </a:solidFill>
                <a:latin typeface="+mn-lt"/>
                <a:ea typeface="+mn-ea"/>
                <a:cs typeface="+mn-cs"/>
              </a:rPr>
              <a:t>Dubious sex</a:t>
            </a:r>
            <a:r>
              <a:rPr lang="en-US" sz="700" i="0" kern="1200" baseline="0" dirty="0" smtClean="0">
                <a:solidFill>
                  <a:schemeClr val="tx1"/>
                </a:solidFill>
                <a:latin typeface="+mn-lt"/>
                <a:ea typeface="+mn-ea"/>
                <a:cs typeface="+mn-cs"/>
              </a:rPr>
              <a:t>, 2012), du “</a:t>
            </a:r>
            <a:r>
              <a:rPr lang="en-US" sz="700" i="0" kern="1200" baseline="0" dirty="0" err="1" smtClean="0">
                <a:solidFill>
                  <a:schemeClr val="tx1"/>
                </a:solidFill>
                <a:latin typeface="+mn-lt"/>
                <a:ea typeface="+mn-ea"/>
                <a:cs typeface="+mn-cs"/>
              </a:rPr>
              <a:t>sexe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indéterminé</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moitié</a:t>
            </a:r>
            <a:r>
              <a:rPr lang="en-US" sz="700" i="0" kern="1200" baseline="0" dirty="0" smtClean="0">
                <a:solidFill>
                  <a:schemeClr val="tx1"/>
                </a:solidFill>
                <a:latin typeface="+mn-lt"/>
                <a:ea typeface="+mn-ea"/>
                <a:cs typeface="+mn-cs"/>
              </a:rPr>
              <a:t> du </a:t>
            </a:r>
            <a:r>
              <a:rPr lang="en-US" sz="700" i="0" kern="1200" baseline="0" dirty="0" err="1" smtClean="0">
                <a:solidFill>
                  <a:schemeClr val="tx1"/>
                </a:solidFill>
                <a:latin typeface="+mn-lt"/>
                <a:ea typeface="+mn-ea"/>
                <a:cs typeface="+mn-cs"/>
              </a:rPr>
              <a:t>Xxe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ou</a:t>
            </a:r>
            <a:r>
              <a:rPr lang="en-US" sz="700" i="0" kern="1200" baseline="0" dirty="0" smtClean="0">
                <a:solidFill>
                  <a:schemeClr val="tx1"/>
                </a:solidFill>
                <a:latin typeface="+mn-lt"/>
                <a:ea typeface="+mn-ea"/>
                <a:cs typeface="+mn-cs"/>
              </a:rPr>
              <a:t> de “</a:t>
            </a:r>
            <a:r>
              <a:rPr lang="en-US" sz="700" i="0" kern="1200" baseline="0" dirty="0" err="1" smtClean="0">
                <a:solidFill>
                  <a:schemeClr val="tx1"/>
                </a:solidFill>
                <a:latin typeface="+mn-lt"/>
                <a:ea typeface="+mn-ea"/>
                <a:cs typeface="+mn-cs"/>
              </a:rPr>
              <a:t>sexe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incertain</a:t>
            </a:r>
            <a:r>
              <a:rPr lang="en-US" sz="700" i="0" kern="1200" baseline="0" dirty="0" smtClean="0">
                <a:solidFill>
                  <a:schemeClr val="tx1"/>
                </a:solidFill>
                <a:latin typeface="+mn-lt"/>
                <a:ea typeface="+mn-ea"/>
                <a:cs typeface="+mn-cs"/>
              </a:rPr>
              <a:t>”, Il </a:t>
            </a:r>
            <a:r>
              <a:rPr lang="en-US" sz="700" i="0" kern="1200" baseline="0" dirty="0" err="1" smtClean="0">
                <a:solidFill>
                  <a:schemeClr val="tx1"/>
                </a:solidFill>
                <a:latin typeface="+mn-lt"/>
                <a:ea typeface="+mn-ea"/>
                <a:cs typeface="+mn-cs"/>
              </a:rPr>
              <a:t>est</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intéressant</a:t>
            </a:r>
            <a:r>
              <a:rPr lang="en-US" sz="700" i="0" kern="1200" baseline="0" dirty="0" smtClean="0">
                <a:solidFill>
                  <a:schemeClr val="tx1"/>
                </a:solidFill>
                <a:latin typeface="+mn-lt"/>
                <a:ea typeface="+mn-ea"/>
                <a:cs typeface="+mn-cs"/>
              </a:rPr>
              <a:t> de </a:t>
            </a:r>
            <a:r>
              <a:rPr lang="en-US" sz="700" i="0" kern="1200" baseline="0" dirty="0" err="1" smtClean="0">
                <a:solidFill>
                  <a:schemeClr val="tx1"/>
                </a:solidFill>
                <a:latin typeface="+mn-lt"/>
                <a:ea typeface="+mn-ea"/>
                <a:cs typeface="+mn-cs"/>
              </a:rPr>
              <a:t>relever</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que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l’on</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consate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dans</a:t>
            </a:r>
            <a:r>
              <a:rPr lang="en-US" sz="700" i="0" kern="1200" baseline="0" dirty="0" smtClean="0">
                <a:solidFill>
                  <a:schemeClr val="tx1"/>
                </a:solidFill>
                <a:latin typeface="+mn-lt"/>
                <a:ea typeface="+mn-ea"/>
                <a:cs typeface="+mn-cs"/>
              </a:rPr>
              <a:t> les </a:t>
            </a:r>
            <a:r>
              <a:rPr lang="en-US" sz="700" i="0" kern="1200" baseline="0" dirty="0" err="1" smtClean="0">
                <a:solidFill>
                  <a:schemeClr val="tx1"/>
                </a:solidFill>
                <a:latin typeface="+mn-lt"/>
                <a:ea typeface="+mn-ea"/>
                <a:cs typeface="+mn-cs"/>
              </a:rPr>
              <a:t>textes</a:t>
            </a:r>
            <a:r>
              <a:rPr lang="en-US" sz="700" i="0" kern="1200" baseline="0" dirty="0" smtClean="0">
                <a:solidFill>
                  <a:schemeClr val="tx1"/>
                </a:solidFill>
                <a:latin typeface="+mn-lt"/>
                <a:ea typeface="+mn-ea"/>
                <a:cs typeface="+mn-cs"/>
              </a:rPr>
              <a:t> un souci croissant de faire </a:t>
            </a:r>
            <a:r>
              <a:rPr lang="en-US" sz="700" i="0" kern="1200" baseline="0" dirty="0" err="1" smtClean="0">
                <a:solidFill>
                  <a:schemeClr val="tx1"/>
                </a:solidFill>
                <a:latin typeface="+mn-lt"/>
                <a:ea typeface="+mn-ea"/>
                <a:cs typeface="+mn-cs"/>
              </a:rPr>
              <a:t>disparaître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cette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indétermination</a:t>
            </a:r>
            <a:r>
              <a:rPr lang="en-US" sz="700" i="0" kern="1200" baseline="0" dirty="0" smtClean="0">
                <a:solidFill>
                  <a:schemeClr val="tx1"/>
                </a:solidFill>
                <a:latin typeface="+mn-lt"/>
                <a:ea typeface="+mn-ea"/>
                <a:cs typeface="+mn-cs"/>
              </a:rPr>
              <a:t> : déjà </a:t>
            </a:r>
            <a:r>
              <a:rPr lang="en-US" sz="700" i="0" kern="1200" baseline="0" dirty="0" err="1" smtClean="0">
                <a:solidFill>
                  <a:schemeClr val="tx1"/>
                </a:solidFill>
                <a:latin typeface="+mn-lt"/>
                <a:ea typeface="+mn-ea"/>
                <a:cs typeface="+mn-cs"/>
              </a:rPr>
              <a:t>dans</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l’iGREC</a:t>
            </a:r>
            <a:r>
              <a:rPr lang="en-US" sz="700" i="0" kern="1200" baseline="0" dirty="0" smtClean="0">
                <a:solidFill>
                  <a:schemeClr val="tx1"/>
                </a:solidFill>
                <a:latin typeface="+mn-lt"/>
                <a:ea typeface="+mn-ea"/>
                <a:cs typeface="+mn-cs"/>
              </a:rPr>
              <a:t> on </a:t>
            </a:r>
            <a:r>
              <a:rPr lang="en-US" sz="700" i="0" kern="1200" baseline="0" dirty="0" err="1" smtClean="0">
                <a:solidFill>
                  <a:schemeClr val="tx1"/>
                </a:solidFill>
                <a:latin typeface="+mn-lt"/>
                <a:ea typeface="+mn-ea"/>
                <a:cs typeface="+mn-cs"/>
              </a:rPr>
              <a:t>recommande</a:t>
            </a:r>
            <a:r>
              <a:rPr lang="en-US" sz="700" i="0" kern="1200" baseline="0" dirty="0" smtClean="0">
                <a:solidFill>
                  <a:schemeClr val="tx1"/>
                </a:solidFill>
                <a:latin typeface="+mn-lt"/>
                <a:ea typeface="+mn-ea"/>
                <a:cs typeface="+mn-cs"/>
              </a:rPr>
              <a:t> de ne pas </a:t>
            </a:r>
            <a:r>
              <a:rPr lang="en-US" sz="700" i="0" kern="1200" baseline="0" dirty="0" err="1" smtClean="0">
                <a:solidFill>
                  <a:schemeClr val="tx1"/>
                </a:solidFill>
                <a:latin typeface="+mn-lt"/>
                <a:ea typeface="+mn-ea"/>
                <a:cs typeface="+mn-cs"/>
              </a:rPr>
              <a:t>inscrire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sexe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indéterminé</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mais</a:t>
            </a:r>
            <a:r>
              <a:rPr lang="en-US" sz="700" i="0" kern="1200" baseline="0" dirty="0" smtClean="0">
                <a:solidFill>
                  <a:schemeClr val="tx1"/>
                </a:solidFill>
                <a:latin typeface="+mn-lt"/>
                <a:ea typeface="+mn-ea"/>
                <a:cs typeface="+mn-cs"/>
              </a:rPr>
              <a:t> le nom de la </a:t>
            </a:r>
            <a:r>
              <a:rPr lang="en-US" sz="700" i="0" kern="1200" baseline="0" dirty="0" err="1" smtClean="0">
                <a:solidFill>
                  <a:schemeClr val="tx1"/>
                </a:solidFill>
                <a:latin typeface="+mn-lt"/>
                <a:ea typeface="+mn-ea"/>
                <a:cs typeface="+mn-cs"/>
              </a:rPr>
              <a:t>rubrique</a:t>
            </a:r>
            <a:r>
              <a:rPr lang="en-US" sz="700" i="0" kern="1200" baseline="0" dirty="0" smtClean="0">
                <a:solidFill>
                  <a:schemeClr val="tx1"/>
                </a:solidFill>
                <a:latin typeface="+mn-lt"/>
                <a:ea typeface="+mn-ea"/>
                <a:cs typeface="+mn-cs"/>
              </a:rPr>
              <a:t> qui en </a:t>
            </a:r>
            <a:r>
              <a:rPr lang="en-US" sz="700" i="0" kern="1200" baseline="0" dirty="0" err="1" smtClean="0">
                <a:solidFill>
                  <a:schemeClr val="tx1"/>
                </a:solidFill>
                <a:latin typeface="+mn-lt"/>
                <a:ea typeface="+mn-ea"/>
                <a:cs typeface="+mn-cs"/>
              </a:rPr>
              <a:t>parle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est</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sexe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indéterminé</a:t>
            </a:r>
            <a:r>
              <a:rPr lang="en-US" sz="700" i="0" kern="1200" baseline="0" dirty="0" smtClean="0">
                <a:solidFill>
                  <a:schemeClr val="tx1"/>
                </a:solidFill>
                <a:latin typeface="+mn-lt"/>
                <a:ea typeface="+mn-ea"/>
                <a:cs typeface="+mn-cs"/>
              </a:rPr>
              <a:t>”, sans </a:t>
            </a:r>
            <a:r>
              <a:rPr lang="en-US" sz="700" i="0" kern="1200" baseline="0" dirty="0" err="1" smtClean="0">
                <a:solidFill>
                  <a:schemeClr val="tx1"/>
                </a:solidFill>
                <a:latin typeface="+mn-lt"/>
                <a:ea typeface="+mn-ea"/>
                <a:cs typeface="+mn-cs"/>
              </a:rPr>
              <a:t>doute</a:t>
            </a:r>
            <a:r>
              <a:rPr lang="en-US" sz="700" i="0" kern="1200" baseline="0" dirty="0" smtClean="0">
                <a:solidFill>
                  <a:schemeClr val="tx1"/>
                </a:solidFill>
                <a:latin typeface="+mn-lt"/>
                <a:ea typeface="+mn-ea"/>
                <a:cs typeface="+mn-cs"/>
              </a:rPr>
              <a:t> car </a:t>
            </a:r>
            <a:r>
              <a:rPr lang="en-US" sz="700" i="0" kern="1200" baseline="0" dirty="0" err="1" smtClean="0">
                <a:solidFill>
                  <a:schemeClr val="tx1"/>
                </a:solidFill>
                <a:latin typeface="+mn-lt"/>
                <a:ea typeface="+mn-ea"/>
                <a:cs typeface="+mn-cs"/>
              </a:rPr>
              <a:t>il</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s’agissait</a:t>
            </a:r>
            <a:r>
              <a:rPr lang="en-US" sz="700" i="0" kern="1200" baseline="0" dirty="0" smtClean="0">
                <a:solidFill>
                  <a:schemeClr val="tx1"/>
                </a:solidFill>
                <a:latin typeface="+mn-lt"/>
                <a:ea typeface="+mn-ea"/>
                <a:cs typeface="+mn-cs"/>
              </a:rPr>
              <a:t> de </a:t>
            </a:r>
            <a:r>
              <a:rPr lang="en-US" sz="700" i="0" kern="1200" baseline="0" dirty="0" err="1" smtClean="0">
                <a:solidFill>
                  <a:schemeClr val="tx1"/>
                </a:solidFill>
                <a:latin typeface="+mn-lt"/>
                <a:ea typeface="+mn-ea"/>
                <a:cs typeface="+mn-cs"/>
              </a:rPr>
              <a:t>combattre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une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pratique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existante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Puis</a:t>
            </a:r>
            <a:r>
              <a:rPr lang="en-US" sz="700" i="0" kern="1200" baseline="0" dirty="0" smtClean="0">
                <a:solidFill>
                  <a:schemeClr val="tx1"/>
                </a:solidFill>
                <a:latin typeface="+mn-lt"/>
                <a:ea typeface="+mn-ea"/>
                <a:cs typeface="+mn-cs"/>
              </a:rPr>
              <a:t>, en 2011, on </a:t>
            </a:r>
            <a:r>
              <a:rPr lang="en-US" sz="700" i="0" kern="1200" baseline="0" dirty="0" err="1" smtClean="0">
                <a:solidFill>
                  <a:schemeClr val="tx1"/>
                </a:solidFill>
                <a:latin typeface="+mn-lt"/>
                <a:ea typeface="+mn-ea"/>
                <a:cs typeface="+mn-cs"/>
              </a:rPr>
              <a:t>dit</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seulement</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sexe</a:t>
            </a:r>
            <a:r>
              <a:rPr lang="en-US" sz="700" i="0" kern="1200" baseline="0" dirty="0" smtClean="0">
                <a:solidFill>
                  <a:schemeClr val="tx1"/>
                </a:solidFill>
                <a:latin typeface="+mn-lt"/>
                <a:ea typeface="+mn-ea"/>
                <a:cs typeface="+mn-cs"/>
              </a:rPr>
              <a:t>”.</a:t>
            </a:r>
          </a:p>
          <a:p>
            <a:pPr marL="685800" lvl="1" indent="-228600">
              <a:buFont typeface="Arial"/>
              <a:buChar char="•"/>
            </a:pPr>
            <a:r>
              <a:rPr lang="en-US" sz="700" i="0" kern="1200" baseline="0" dirty="0" err="1" smtClean="0">
                <a:solidFill>
                  <a:schemeClr val="tx1"/>
                </a:solidFill>
                <a:latin typeface="+mn-lt"/>
                <a:ea typeface="+mn-ea"/>
                <a:cs typeface="+mn-cs"/>
              </a:rPr>
              <a:t>Puisqu’il</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n’y</a:t>
            </a:r>
            <a:r>
              <a:rPr lang="en-US" sz="700" i="0" kern="1200" baseline="0" dirty="0" smtClean="0">
                <a:solidFill>
                  <a:schemeClr val="tx1"/>
                </a:solidFill>
                <a:latin typeface="+mn-lt"/>
                <a:ea typeface="+mn-ea"/>
                <a:cs typeface="+mn-cs"/>
              </a:rPr>
              <a:t> a </a:t>
            </a:r>
            <a:r>
              <a:rPr lang="en-US" sz="700" i="0" kern="1200" baseline="0" dirty="0" err="1" smtClean="0">
                <a:solidFill>
                  <a:schemeClr val="tx1"/>
                </a:solidFill>
                <a:latin typeface="+mn-lt"/>
                <a:ea typeface="+mn-ea"/>
                <a:cs typeface="+mn-cs"/>
              </a:rPr>
              <a:t>que</a:t>
            </a:r>
            <a:r>
              <a:rPr lang="en-US" sz="700" i="0" kern="1200" baseline="0" dirty="0" smtClean="0">
                <a:solidFill>
                  <a:schemeClr val="tx1"/>
                </a:solidFill>
                <a:latin typeface="+mn-lt"/>
                <a:ea typeface="+mn-ea"/>
                <a:cs typeface="+mn-cs"/>
              </a:rPr>
              <a:t> </a:t>
            </a:r>
            <a:r>
              <a:rPr lang="en-US" sz="700" i="0" kern="1200" baseline="0" dirty="0" err="1" smtClean="0">
                <a:solidFill>
                  <a:schemeClr val="tx1"/>
                </a:solidFill>
                <a:latin typeface="+mn-lt"/>
                <a:ea typeface="+mn-ea"/>
                <a:cs typeface="+mn-cs"/>
              </a:rPr>
              <a:t>deux</a:t>
            </a:r>
            <a:r>
              <a:rPr lang="en-US" sz="700" i="0" kern="1200" baseline="0" dirty="0" smtClean="0">
                <a:solidFill>
                  <a:schemeClr val="tx1"/>
                </a:solidFill>
                <a:latin typeface="+mn-lt"/>
                <a:ea typeface="+mn-ea"/>
                <a:cs typeface="+mn-cs"/>
              </a:rPr>
              <a:t> sexes, </a:t>
            </a:r>
            <a:r>
              <a:rPr lang="en-US" sz="700" dirty="0" err="1" smtClean="0"/>
              <a:t>il</a:t>
            </a:r>
            <a:r>
              <a:rPr lang="en-US" sz="700" dirty="0" smtClean="0"/>
              <a:t> </a:t>
            </a:r>
            <a:r>
              <a:rPr lang="en-US" sz="700" dirty="0" err="1" smtClean="0"/>
              <a:t>faut</a:t>
            </a:r>
            <a:r>
              <a:rPr lang="en-US" sz="700" dirty="0" smtClean="0"/>
              <a:t> </a:t>
            </a:r>
            <a:r>
              <a:rPr lang="en-US" sz="700" dirty="0" err="1" smtClean="0"/>
              <a:t>rentrer</a:t>
            </a:r>
            <a:r>
              <a:rPr lang="en-US" sz="700" dirty="0" smtClean="0"/>
              <a:t> </a:t>
            </a:r>
            <a:r>
              <a:rPr lang="en-US" sz="700" dirty="0" err="1" smtClean="0"/>
              <a:t>l’individu</a:t>
            </a:r>
            <a:r>
              <a:rPr lang="en-US" sz="700" dirty="0" smtClean="0"/>
              <a:t> </a:t>
            </a:r>
            <a:r>
              <a:rPr lang="en-US" sz="700" dirty="0" err="1" smtClean="0"/>
              <a:t>dans</a:t>
            </a:r>
            <a:r>
              <a:rPr lang="en-US" sz="700" dirty="0" smtClean="0"/>
              <a:t> les cases et </a:t>
            </a:r>
            <a:r>
              <a:rPr lang="en-US" sz="700" dirty="0" err="1" smtClean="0"/>
              <a:t>comme</a:t>
            </a:r>
            <a:r>
              <a:rPr lang="en-US" sz="700" dirty="0" smtClean="0"/>
              <a:t> </a:t>
            </a:r>
            <a:r>
              <a:rPr lang="en-US" sz="700" dirty="0" err="1" smtClean="0"/>
              <a:t>il</a:t>
            </a:r>
            <a:r>
              <a:rPr lang="en-US" sz="700" dirty="0" smtClean="0"/>
              <a:t> ne </a:t>
            </a:r>
            <a:r>
              <a:rPr lang="en-US" sz="700" dirty="0" err="1" smtClean="0"/>
              <a:t>veut</a:t>
            </a:r>
            <a:r>
              <a:rPr lang="en-US" sz="700" dirty="0" smtClean="0"/>
              <a:t> pas y </a:t>
            </a:r>
            <a:r>
              <a:rPr lang="en-US" sz="700" dirty="0" err="1" smtClean="0"/>
              <a:t>rentrer</a:t>
            </a:r>
            <a:r>
              <a:rPr lang="en-US" sz="700" dirty="0" smtClean="0"/>
              <a:t> tout </a:t>
            </a:r>
            <a:r>
              <a:rPr lang="en-US" sz="700" dirty="0" err="1" smtClean="0"/>
              <a:t>seul</a:t>
            </a:r>
            <a:r>
              <a:rPr lang="en-US" sz="700" dirty="0" smtClean="0"/>
              <a:t>, on </a:t>
            </a:r>
            <a:r>
              <a:rPr lang="en-US" sz="700" dirty="0" err="1" smtClean="0"/>
              <a:t>l’y</a:t>
            </a:r>
            <a:r>
              <a:rPr lang="en-US" sz="700" dirty="0" smtClean="0"/>
              <a:t> aide, par </a:t>
            </a:r>
            <a:r>
              <a:rPr lang="en-US" sz="700" dirty="0" err="1" smtClean="0"/>
              <a:t>l’opération</a:t>
            </a:r>
            <a:r>
              <a:rPr lang="en-US" sz="700" dirty="0" smtClean="0"/>
              <a:t> </a:t>
            </a:r>
            <a:r>
              <a:rPr lang="en-US" sz="700" dirty="0" err="1" smtClean="0"/>
              <a:t>d’assignation</a:t>
            </a:r>
            <a:r>
              <a:rPr lang="en-US" sz="700" dirty="0" smtClean="0"/>
              <a:t>.</a:t>
            </a:r>
          </a:p>
          <a:p>
            <a:pPr marL="228600" lvl="0" indent="-228600">
              <a:buFont typeface="+mj-lt"/>
              <a:buAutoNum type="arabicPeriod"/>
            </a:pPr>
            <a:r>
              <a:rPr lang="en-US" sz="700" dirty="0" err="1" smtClean="0"/>
              <a:t>Qu’est-ce</a:t>
            </a:r>
            <a:r>
              <a:rPr lang="en-US" sz="700" dirty="0" smtClean="0"/>
              <a:t> qui</a:t>
            </a:r>
            <a:r>
              <a:rPr lang="en-US" sz="700" baseline="0" dirty="0" smtClean="0"/>
              <a:t> </a:t>
            </a:r>
            <a:r>
              <a:rPr lang="en-US" sz="700" baseline="0" dirty="0" err="1" smtClean="0"/>
              <a:t>est</a:t>
            </a:r>
            <a:r>
              <a:rPr lang="en-US" sz="700" baseline="0" dirty="0" smtClean="0"/>
              <a:t> </a:t>
            </a:r>
            <a:r>
              <a:rPr lang="en-US" sz="700" baseline="0" dirty="0" err="1" smtClean="0"/>
              <a:t>assigné</a:t>
            </a:r>
            <a:r>
              <a:rPr lang="en-US" sz="700" baseline="0" dirty="0" smtClean="0"/>
              <a:t> ? </a:t>
            </a:r>
          </a:p>
          <a:p>
            <a:pPr marL="685800" lvl="1" indent="-228600">
              <a:buFont typeface="Arial"/>
              <a:buChar char="•"/>
            </a:pPr>
            <a:r>
              <a:rPr lang="en-US" sz="700" dirty="0" err="1" smtClean="0"/>
              <a:t>Dans</a:t>
            </a:r>
            <a:r>
              <a:rPr lang="en-US" sz="700" dirty="0" smtClean="0"/>
              <a:t> le code civil, </a:t>
            </a:r>
            <a:r>
              <a:rPr lang="en-US" sz="700" dirty="0" err="1" smtClean="0"/>
              <a:t>c’est</a:t>
            </a:r>
            <a:r>
              <a:rPr lang="en-US" sz="700" dirty="0" smtClean="0"/>
              <a:t> </a:t>
            </a:r>
            <a:r>
              <a:rPr lang="en-US" sz="700" dirty="0" err="1" smtClean="0"/>
              <a:t>clairement</a:t>
            </a:r>
            <a:r>
              <a:rPr lang="en-US" sz="700" dirty="0" smtClean="0"/>
              <a:t> la notion de </a:t>
            </a:r>
            <a:r>
              <a:rPr lang="en-US" sz="700" dirty="0" err="1" smtClean="0"/>
              <a:t>sexe</a:t>
            </a:r>
            <a:r>
              <a:rPr lang="en-US" sz="700" dirty="0" smtClean="0"/>
              <a:t> qui </a:t>
            </a:r>
            <a:r>
              <a:rPr lang="en-US" sz="700" dirty="0" err="1" smtClean="0"/>
              <a:t>est</a:t>
            </a:r>
            <a:r>
              <a:rPr lang="en-US" sz="700" dirty="0" smtClean="0"/>
              <a:t> </a:t>
            </a:r>
            <a:r>
              <a:rPr lang="en-US" sz="700" dirty="0" err="1" smtClean="0"/>
              <a:t>assignée</a:t>
            </a:r>
            <a:r>
              <a:rPr lang="en-US" sz="700" dirty="0" smtClean="0"/>
              <a:t>. Cf.</a:t>
            </a:r>
            <a:r>
              <a:rPr lang="en-US" sz="700" baseline="0" dirty="0" smtClean="0"/>
              <a:t> art. 57 c. civ. Plus </a:t>
            </a:r>
            <a:r>
              <a:rPr lang="en-US" sz="700" baseline="0" dirty="0" err="1" smtClean="0"/>
              <a:t>généralement</a:t>
            </a:r>
            <a:r>
              <a:rPr lang="en-US" sz="700" baseline="0" dirty="0" smtClean="0"/>
              <a:t>, la notion de genre </a:t>
            </a:r>
            <a:r>
              <a:rPr lang="en-US" sz="700" baseline="0" dirty="0" err="1" smtClean="0"/>
              <a:t>ou</a:t>
            </a:r>
            <a:r>
              <a:rPr lang="en-US" sz="700" baseline="0" dirty="0" smtClean="0"/>
              <a:t> </a:t>
            </a:r>
            <a:r>
              <a:rPr lang="en-US" sz="700" baseline="0" dirty="0" err="1" smtClean="0"/>
              <a:t>d’identité</a:t>
            </a:r>
            <a:r>
              <a:rPr lang="en-US" sz="700" baseline="0" dirty="0" smtClean="0"/>
              <a:t> de genre </a:t>
            </a:r>
            <a:r>
              <a:rPr lang="en-US" sz="700" baseline="0" dirty="0" err="1" smtClean="0"/>
              <a:t>n’a</a:t>
            </a:r>
            <a:r>
              <a:rPr lang="en-US" sz="700" baseline="0" dirty="0" smtClean="0"/>
              <a:t> pas </a:t>
            </a:r>
            <a:r>
              <a:rPr lang="en-US" sz="700" baseline="0" dirty="0" err="1" smtClean="0"/>
              <a:t>pénétré</a:t>
            </a:r>
            <a:r>
              <a:rPr lang="en-US" sz="700" baseline="0" dirty="0" smtClean="0"/>
              <a:t> </a:t>
            </a:r>
            <a:r>
              <a:rPr lang="en-US" sz="700" baseline="0" dirty="0" err="1" smtClean="0"/>
              <a:t>formellement</a:t>
            </a:r>
            <a:r>
              <a:rPr lang="en-US" sz="700" baseline="0" dirty="0" smtClean="0"/>
              <a:t> </a:t>
            </a:r>
            <a:r>
              <a:rPr lang="en-US" sz="700" baseline="0" dirty="0" err="1" smtClean="0"/>
              <a:t>dans</a:t>
            </a:r>
            <a:r>
              <a:rPr lang="en-US" sz="700" baseline="0" dirty="0" smtClean="0"/>
              <a:t> </a:t>
            </a:r>
            <a:r>
              <a:rPr lang="en-US" sz="700" baseline="0" dirty="0" smtClean="0"/>
              <a:t>les </a:t>
            </a:r>
            <a:r>
              <a:rPr lang="en-US" sz="700" baseline="0" dirty="0" err="1" smtClean="0"/>
              <a:t>textes</a:t>
            </a:r>
            <a:r>
              <a:rPr lang="en-US" sz="700" baseline="0" dirty="0" smtClean="0"/>
              <a:t> </a:t>
            </a:r>
            <a:r>
              <a:rPr lang="en-US" sz="700" baseline="0" dirty="0" err="1" smtClean="0"/>
              <a:t>sur</a:t>
            </a:r>
            <a:r>
              <a:rPr lang="en-US" sz="700" baseline="0" dirty="0" smtClean="0"/>
              <a:t> </a:t>
            </a:r>
            <a:r>
              <a:rPr lang="en-US" sz="700" baseline="0" dirty="0" err="1" smtClean="0"/>
              <a:t>l’état</a:t>
            </a:r>
            <a:r>
              <a:rPr lang="en-US" sz="700" baseline="0" dirty="0" smtClean="0"/>
              <a:t> civil</a:t>
            </a:r>
            <a:r>
              <a:rPr lang="en-US" sz="700" dirty="0" smtClean="0"/>
              <a:t>. </a:t>
            </a:r>
          </a:p>
          <a:p>
            <a:pPr marL="685800" lvl="1" indent="-228600">
              <a:buFont typeface="Arial"/>
              <a:buChar char="•"/>
            </a:pPr>
            <a:r>
              <a:rPr lang="en-US" sz="700" dirty="0" err="1" smtClean="0"/>
              <a:t>Toutefois</a:t>
            </a:r>
            <a:r>
              <a:rPr lang="en-US" sz="700" dirty="0" smtClean="0"/>
              <a:t>,</a:t>
            </a:r>
            <a:r>
              <a:rPr lang="en-US" sz="700" baseline="0" dirty="0" smtClean="0"/>
              <a:t> la notion de </a:t>
            </a:r>
            <a:r>
              <a:rPr lang="en-US" sz="700" baseline="0" dirty="0" err="1" smtClean="0"/>
              <a:t>sexe</a:t>
            </a:r>
            <a:r>
              <a:rPr lang="en-US" sz="700" baseline="0" dirty="0" smtClean="0"/>
              <a:t> </a:t>
            </a:r>
            <a:r>
              <a:rPr lang="en-US" sz="700" baseline="0" dirty="0" err="1" smtClean="0"/>
              <a:t>est</a:t>
            </a:r>
            <a:r>
              <a:rPr lang="en-US" sz="700" baseline="0" dirty="0" smtClean="0"/>
              <a:t> en train </a:t>
            </a:r>
            <a:r>
              <a:rPr lang="en-US" sz="700" baseline="0" dirty="0" err="1" smtClean="0"/>
              <a:t>d’éclater</a:t>
            </a:r>
            <a:r>
              <a:rPr lang="en-US" sz="700" baseline="0" dirty="0" smtClean="0"/>
              <a:t> et </a:t>
            </a:r>
            <a:r>
              <a:rPr lang="en-US" sz="700" baseline="0" dirty="0" err="1" smtClean="0"/>
              <a:t>depuis</a:t>
            </a:r>
            <a:r>
              <a:rPr lang="en-US" sz="700" baseline="0" dirty="0" smtClean="0"/>
              <a:t> 2015 on </a:t>
            </a:r>
            <a:r>
              <a:rPr lang="en-US" sz="700" baseline="0" dirty="0" err="1" smtClean="0"/>
              <a:t>voit</a:t>
            </a:r>
            <a:r>
              <a:rPr lang="en-US" sz="700" baseline="0" dirty="0" smtClean="0"/>
              <a:t> de plus en plus </a:t>
            </a:r>
            <a:r>
              <a:rPr lang="en-US" sz="700" baseline="0" dirty="0" err="1" smtClean="0"/>
              <a:t>l’expression</a:t>
            </a:r>
            <a:r>
              <a:rPr lang="en-US" sz="700" baseline="0" dirty="0" smtClean="0"/>
              <a:t> de </a:t>
            </a:r>
            <a:r>
              <a:rPr lang="en-US" sz="700" baseline="0" dirty="0" err="1" smtClean="0"/>
              <a:t>sexe</a:t>
            </a:r>
            <a:r>
              <a:rPr lang="en-US" sz="700" baseline="0" dirty="0" smtClean="0"/>
              <a:t> </a:t>
            </a:r>
            <a:r>
              <a:rPr lang="en-US" sz="700" baseline="0" dirty="0" err="1" smtClean="0"/>
              <a:t>scindée</a:t>
            </a:r>
            <a:r>
              <a:rPr lang="en-US" sz="700" baseline="0" dirty="0" smtClean="0"/>
              <a:t> entre </a:t>
            </a:r>
            <a:r>
              <a:rPr lang="en-US" sz="700" baseline="0" dirty="0" err="1" smtClean="0"/>
              <a:t>sexe</a:t>
            </a:r>
            <a:r>
              <a:rPr lang="en-US" sz="700" baseline="0" dirty="0" smtClean="0"/>
              <a:t> et </a:t>
            </a:r>
            <a:r>
              <a:rPr lang="en-US" sz="700" baseline="0" dirty="0" err="1" smtClean="0"/>
              <a:t>identité</a:t>
            </a:r>
            <a:r>
              <a:rPr lang="en-US" sz="700" baseline="0" dirty="0" smtClean="0"/>
              <a:t> de genre.</a:t>
            </a:r>
          </a:p>
          <a:p>
            <a:pPr marL="685800" lvl="1" indent="-228600">
              <a:buFont typeface="Arial"/>
              <a:buChar char="•"/>
            </a:pPr>
            <a:r>
              <a:rPr lang="en-US" sz="700" baseline="0" dirty="0" err="1" smtClean="0"/>
              <a:t>Toutefois</a:t>
            </a:r>
            <a:r>
              <a:rPr lang="en-US" sz="700" baseline="0" dirty="0" smtClean="0"/>
              <a:t> </a:t>
            </a:r>
            <a:r>
              <a:rPr lang="en-US" sz="700" baseline="0" dirty="0" err="1" smtClean="0"/>
              <a:t>à</a:t>
            </a:r>
            <a:r>
              <a:rPr lang="en-US" sz="700" baseline="0" dirty="0" smtClean="0"/>
              <a:t> </a:t>
            </a:r>
            <a:r>
              <a:rPr lang="en-US" sz="700" baseline="0" dirty="0" err="1" smtClean="0"/>
              <a:t>l’état</a:t>
            </a:r>
            <a:r>
              <a:rPr lang="en-US" sz="700" baseline="0" dirty="0" smtClean="0"/>
              <a:t> civil, </a:t>
            </a:r>
            <a:r>
              <a:rPr lang="en-US" sz="700" baseline="0" dirty="0" err="1" smtClean="0"/>
              <a:t>cela</a:t>
            </a:r>
            <a:r>
              <a:rPr lang="en-US" sz="700" baseline="0" dirty="0" smtClean="0"/>
              <a:t> </a:t>
            </a:r>
            <a:r>
              <a:rPr lang="en-US" sz="700" baseline="0" dirty="0" err="1" smtClean="0"/>
              <a:t>reste</a:t>
            </a:r>
            <a:r>
              <a:rPr lang="en-US" sz="700" baseline="0" dirty="0" smtClean="0"/>
              <a:t> le </a:t>
            </a:r>
            <a:r>
              <a:rPr lang="en-US" sz="700" baseline="0" dirty="0" err="1" smtClean="0"/>
              <a:t>sexe</a:t>
            </a:r>
            <a:r>
              <a:rPr lang="en-US" sz="700" baseline="0" dirty="0" smtClean="0"/>
              <a:t>, </a:t>
            </a:r>
            <a:r>
              <a:rPr lang="en-US" sz="700" baseline="0" dirty="0" err="1" smtClean="0"/>
              <a:t>mais</a:t>
            </a:r>
            <a:r>
              <a:rPr lang="en-US" sz="700" baseline="0" dirty="0" smtClean="0"/>
              <a:t> un </a:t>
            </a:r>
            <a:r>
              <a:rPr lang="en-US" sz="700" baseline="0" dirty="0" err="1" smtClean="0"/>
              <a:t>sexe</a:t>
            </a:r>
            <a:r>
              <a:rPr lang="en-US" sz="700" baseline="0" dirty="0" smtClean="0"/>
              <a:t> </a:t>
            </a:r>
            <a:r>
              <a:rPr lang="en-US" sz="700" baseline="0" dirty="0" err="1" smtClean="0"/>
              <a:t>dans</a:t>
            </a:r>
            <a:r>
              <a:rPr lang="en-US" sz="700" baseline="0" dirty="0" smtClean="0"/>
              <a:t> la vision </a:t>
            </a:r>
            <a:r>
              <a:rPr lang="en-US" sz="700" baseline="0" dirty="0" err="1" smtClean="0"/>
              <a:t>classique</a:t>
            </a:r>
            <a:r>
              <a:rPr lang="en-US" sz="700" baseline="0" dirty="0" smtClean="0"/>
              <a:t>, </a:t>
            </a:r>
            <a:r>
              <a:rPr lang="en-US" sz="700" baseline="0" dirty="0" err="1" smtClean="0"/>
              <a:t>englobant</a:t>
            </a:r>
            <a:r>
              <a:rPr lang="en-US" sz="700" baseline="0" dirty="0" smtClean="0"/>
              <a:t>, pour le plus grand </a:t>
            </a:r>
            <a:r>
              <a:rPr lang="en-US" sz="700" baseline="0" dirty="0" err="1" smtClean="0"/>
              <a:t>malheur</a:t>
            </a:r>
            <a:r>
              <a:rPr lang="en-US" sz="700" baseline="0" dirty="0" smtClean="0"/>
              <a:t> des </a:t>
            </a:r>
            <a:r>
              <a:rPr lang="en-US" sz="700" baseline="0" dirty="0" err="1" smtClean="0"/>
              <a:t>personnes</a:t>
            </a:r>
            <a:r>
              <a:rPr lang="en-US" sz="700" baseline="0" dirty="0" smtClean="0"/>
              <a:t> </a:t>
            </a:r>
            <a:r>
              <a:rPr lang="en-US" sz="700" baseline="0" dirty="0" err="1" smtClean="0"/>
              <a:t>transgenres</a:t>
            </a:r>
            <a:r>
              <a:rPr lang="en-US" sz="700" baseline="0" dirty="0" smtClean="0"/>
              <a:t>, </a:t>
            </a:r>
            <a:r>
              <a:rPr lang="en-US" sz="700" baseline="0" dirty="0" err="1" smtClean="0"/>
              <a:t>tant</a:t>
            </a:r>
            <a:r>
              <a:rPr lang="en-US" sz="700" baseline="0" dirty="0" smtClean="0"/>
              <a:t> le </a:t>
            </a:r>
            <a:r>
              <a:rPr lang="en-US" sz="700" baseline="0" dirty="0" err="1" smtClean="0"/>
              <a:t>sexe</a:t>
            </a:r>
            <a:r>
              <a:rPr lang="en-US" sz="700" baseline="0" dirty="0" smtClean="0"/>
              <a:t> </a:t>
            </a:r>
            <a:r>
              <a:rPr lang="en-US" sz="700" baseline="0" dirty="0" err="1" smtClean="0"/>
              <a:t>que</a:t>
            </a:r>
            <a:r>
              <a:rPr lang="en-US" sz="700" baseline="0" dirty="0" smtClean="0"/>
              <a:t> le genre. </a:t>
            </a:r>
          </a:p>
          <a:p>
            <a:pPr marL="685800" lvl="1" indent="-228600">
              <a:buFont typeface="Arial"/>
              <a:buChar char="•"/>
            </a:pPr>
            <a:r>
              <a:rPr lang="en-US" sz="700" baseline="0" dirty="0" smtClean="0"/>
              <a:t>Il </a:t>
            </a:r>
            <a:r>
              <a:rPr lang="en-US" sz="700" baseline="0" dirty="0" err="1" smtClean="0"/>
              <a:t>faudra</a:t>
            </a:r>
            <a:r>
              <a:rPr lang="en-US" sz="700" baseline="0" dirty="0" smtClean="0"/>
              <a:t> </a:t>
            </a:r>
            <a:r>
              <a:rPr lang="en-US" sz="700" baseline="0" dirty="0" err="1" smtClean="0"/>
              <a:t>donc</a:t>
            </a:r>
            <a:r>
              <a:rPr lang="en-US" sz="700" baseline="0" dirty="0" smtClean="0"/>
              <a:t> </a:t>
            </a:r>
            <a:r>
              <a:rPr lang="en-US" sz="700" baseline="0" dirty="0" err="1" smtClean="0"/>
              <a:t>traiter</a:t>
            </a:r>
            <a:r>
              <a:rPr lang="en-US" sz="700" baseline="0" dirty="0" smtClean="0"/>
              <a:t> </a:t>
            </a:r>
            <a:r>
              <a:rPr lang="en-US" sz="700" baseline="0" dirty="0" err="1" smtClean="0"/>
              <a:t>ici</a:t>
            </a:r>
            <a:r>
              <a:rPr lang="en-US" sz="700" baseline="0" dirty="0" smtClean="0"/>
              <a:t> </a:t>
            </a:r>
            <a:r>
              <a:rPr lang="en-US" sz="700" baseline="0" dirty="0" err="1" smtClean="0"/>
              <a:t>tant</a:t>
            </a:r>
            <a:r>
              <a:rPr lang="en-US" sz="700" baseline="0" dirty="0" smtClean="0"/>
              <a:t> de </a:t>
            </a:r>
            <a:r>
              <a:rPr lang="en-US" sz="700" baseline="0" dirty="0" err="1" smtClean="0"/>
              <a:t>l’assignation</a:t>
            </a:r>
            <a:r>
              <a:rPr lang="en-US" sz="700" baseline="0" dirty="0" smtClean="0"/>
              <a:t> du </a:t>
            </a:r>
            <a:r>
              <a:rPr lang="en-US" sz="700" baseline="0" dirty="0" err="1" smtClean="0"/>
              <a:t>sexe</a:t>
            </a:r>
            <a:r>
              <a:rPr lang="en-US" sz="700" baseline="0" dirty="0" smtClean="0"/>
              <a:t> </a:t>
            </a:r>
            <a:r>
              <a:rPr lang="en-US" sz="700" baseline="0" dirty="0" err="1" smtClean="0"/>
              <a:t>que</a:t>
            </a:r>
            <a:r>
              <a:rPr lang="en-US" sz="700" baseline="0" dirty="0" smtClean="0"/>
              <a:t> </a:t>
            </a:r>
            <a:r>
              <a:rPr lang="en-US" sz="700" baseline="0" dirty="0" err="1" smtClean="0"/>
              <a:t>celle</a:t>
            </a:r>
            <a:r>
              <a:rPr lang="en-US" sz="700" baseline="0" dirty="0" smtClean="0"/>
              <a:t> du genre.</a:t>
            </a:r>
          </a:p>
          <a:p>
            <a:pPr marL="228600" lvl="0" indent="-228600">
              <a:buFont typeface="+mj-lt"/>
              <a:buAutoNum type="arabicPeriod"/>
            </a:pPr>
            <a:r>
              <a:rPr lang="en-US" sz="700" baseline="0" dirty="0" err="1" smtClean="0"/>
              <a:t>Qu’est-ce</a:t>
            </a:r>
            <a:r>
              <a:rPr lang="en-US" sz="700" baseline="0" dirty="0" smtClean="0"/>
              <a:t> qui </a:t>
            </a:r>
            <a:r>
              <a:rPr lang="en-US" sz="700" baseline="0" dirty="0" err="1" smtClean="0"/>
              <a:t>est</a:t>
            </a:r>
            <a:r>
              <a:rPr lang="en-US" sz="700" baseline="0" dirty="0" smtClean="0"/>
              <a:t> </a:t>
            </a:r>
            <a:r>
              <a:rPr lang="en-US" sz="700" baseline="0" dirty="0" err="1" smtClean="0"/>
              <a:t>assigné</a:t>
            </a:r>
            <a:r>
              <a:rPr lang="en-US" sz="700" baseline="0" dirty="0" smtClean="0"/>
              <a:t> en premier ?</a:t>
            </a:r>
          </a:p>
          <a:p>
            <a:pPr marL="685800" lvl="1" indent="-228600">
              <a:buFont typeface="Arial"/>
              <a:buChar char="•"/>
            </a:pPr>
            <a:r>
              <a:rPr lang="en-US" sz="700" baseline="0" dirty="0" err="1" smtClean="0"/>
              <a:t>Chronologiquement</a:t>
            </a:r>
            <a:r>
              <a:rPr lang="en-US" sz="700" baseline="0" dirty="0" smtClean="0"/>
              <a:t>, </a:t>
            </a:r>
            <a:r>
              <a:rPr lang="en-US" sz="700" baseline="0" dirty="0" err="1" smtClean="0"/>
              <a:t>si</a:t>
            </a:r>
            <a:r>
              <a:rPr lang="en-US" sz="700" baseline="0" dirty="0" smtClean="0"/>
              <a:t> </a:t>
            </a:r>
            <a:r>
              <a:rPr lang="en-US" sz="700" baseline="0" dirty="0" err="1" smtClean="0"/>
              <a:t>l’on</a:t>
            </a:r>
            <a:r>
              <a:rPr lang="en-US" sz="700" baseline="0" dirty="0" smtClean="0"/>
              <a:t> </a:t>
            </a:r>
            <a:r>
              <a:rPr lang="en-US" sz="700" baseline="0" dirty="0" err="1" smtClean="0"/>
              <a:t>s’en</a:t>
            </a:r>
            <a:r>
              <a:rPr lang="en-US" sz="700" baseline="0" dirty="0" smtClean="0"/>
              <a:t> </a:t>
            </a:r>
            <a:r>
              <a:rPr lang="en-US" sz="700" baseline="0" dirty="0" err="1" smtClean="0"/>
              <a:t>tient</a:t>
            </a:r>
            <a:r>
              <a:rPr lang="en-US" sz="700" baseline="0" dirty="0" smtClean="0"/>
              <a:t> aux </a:t>
            </a:r>
            <a:r>
              <a:rPr lang="en-US" sz="700" baseline="0" dirty="0" err="1" smtClean="0"/>
              <a:t>textes</a:t>
            </a:r>
            <a:r>
              <a:rPr lang="en-US" sz="700" baseline="0" dirty="0" smtClean="0"/>
              <a:t>, la </a:t>
            </a:r>
            <a:r>
              <a:rPr lang="en-US" sz="700" baseline="0" dirty="0" err="1" smtClean="0"/>
              <a:t>détermination</a:t>
            </a:r>
            <a:r>
              <a:rPr lang="en-US" sz="700" baseline="0" dirty="0" smtClean="0"/>
              <a:t> du </a:t>
            </a:r>
            <a:r>
              <a:rPr lang="en-US" sz="700" baseline="0" dirty="0" err="1" smtClean="0"/>
              <a:t>sexe</a:t>
            </a:r>
            <a:r>
              <a:rPr lang="en-US" sz="700" baseline="0" dirty="0" smtClean="0"/>
              <a:t> </a:t>
            </a:r>
            <a:r>
              <a:rPr lang="en-US" sz="700" baseline="0" dirty="0" err="1" smtClean="0"/>
              <a:t>semble</a:t>
            </a:r>
            <a:r>
              <a:rPr lang="en-US" sz="700" baseline="0" dirty="0" smtClean="0"/>
              <a:t> </a:t>
            </a:r>
            <a:r>
              <a:rPr lang="en-US" sz="700" baseline="0" dirty="0" err="1" smtClean="0"/>
              <a:t>venir</a:t>
            </a:r>
            <a:r>
              <a:rPr lang="en-US" sz="700" baseline="0" dirty="0" smtClean="0"/>
              <a:t> </a:t>
            </a:r>
            <a:r>
              <a:rPr lang="en-US" sz="700" baseline="0" dirty="0" err="1" smtClean="0"/>
              <a:t>avant</a:t>
            </a:r>
            <a:r>
              <a:rPr lang="en-US" sz="700" baseline="0" dirty="0" smtClean="0"/>
              <a:t> </a:t>
            </a:r>
            <a:r>
              <a:rPr lang="en-US" sz="700" baseline="0" dirty="0" err="1" smtClean="0"/>
              <a:t>celle</a:t>
            </a:r>
            <a:r>
              <a:rPr lang="en-US" sz="700" baseline="0" dirty="0" smtClean="0"/>
              <a:t> du genre. En </a:t>
            </a:r>
            <a:r>
              <a:rPr lang="en-US" sz="700" baseline="0" dirty="0" err="1" smtClean="0"/>
              <a:t>effet</a:t>
            </a:r>
            <a:r>
              <a:rPr lang="en-US" sz="700" baseline="0" dirty="0" smtClean="0"/>
              <a:t>, la </a:t>
            </a:r>
            <a:r>
              <a:rPr lang="en-US" sz="700" baseline="0" dirty="0" err="1" smtClean="0"/>
              <a:t>circulaire</a:t>
            </a:r>
            <a:r>
              <a:rPr lang="en-US" sz="700" baseline="0" dirty="0" smtClean="0"/>
              <a:t> du 28 </a:t>
            </a:r>
            <a:r>
              <a:rPr lang="en-US" sz="700" baseline="0" dirty="0" err="1" smtClean="0"/>
              <a:t>octobre</a:t>
            </a:r>
            <a:r>
              <a:rPr lang="en-US" sz="700" baseline="0" dirty="0" smtClean="0"/>
              <a:t> 2011 </a:t>
            </a:r>
            <a:r>
              <a:rPr lang="en-US" sz="700" baseline="0" dirty="0" err="1" smtClean="0"/>
              <a:t>sur</a:t>
            </a:r>
            <a:r>
              <a:rPr lang="en-US" sz="700" baseline="0" dirty="0" smtClean="0"/>
              <a:t> </a:t>
            </a:r>
            <a:r>
              <a:rPr lang="en-US" sz="700" baseline="0" dirty="0" err="1" smtClean="0"/>
              <a:t>l’état</a:t>
            </a:r>
            <a:r>
              <a:rPr lang="en-US" sz="700" baseline="0" dirty="0" smtClean="0"/>
              <a:t> civil dispose </a:t>
            </a:r>
            <a:r>
              <a:rPr lang="en-US" sz="700" baseline="0" dirty="0" err="1" smtClean="0"/>
              <a:t>qu’en</a:t>
            </a:r>
            <a:r>
              <a:rPr lang="en-US" sz="700" baseline="0" dirty="0" smtClean="0"/>
              <a:t> </a:t>
            </a:r>
            <a:r>
              <a:rPr lang="en-US" sz="700" baseline="0" dirty="0" err="1" smtClean="0"/>
              <a:t>présence</a:t>
            </a:r>
            <a:r>
              <a:rPr lang="en-US" sz="700" baseline="0" dirty="0" smtClean="0"/>
              <a:t> d’un “</a:t>
            </a:r>
            <a:r>
              <a:rPr lang="en-US" sz="700" baseline="0" dirty="0" err="1" smtClean="0"/>
              <a:t>sexe</a:t>
            </a:r>
            <a:r>
              <a:rPr lang="en-US" sz="700" baseline="0" dirty="0" smtClean="0"/>
              <a:t> </a:t>
            </a:r>
            <a:r>
              <a:rPr lang="en-US" sz="700" baseline="0" dirty="0" err="1" smtClean="0"/>
              <a:t>incertain</a:t>
            </a:r>
            <a:r>
              <a:rPr lang="en-US" sz="700" baseline="0" dirty="0" smtClean="0"/>
              <a:t>”, </a:t>
            </a:r>
            <a:r>
              <a:rPr lang="en-US" sz="700" baseline="0" dirty="0" err="1" smtClean="0"/>
              <a:t>d’abord</a:t>
            </a:r>
            <a:r>
              <a:rPr lang="en-US" sz="700" baseline="0" dirty="0" smtClean="0"/>
              <a:t> on </a:t>
            </a:r>
            <a:r>
              <a:rPr lang="en-US" sz="700" baseline="0" dirty="0" err="1" smtClean="0"/>
              <a:t>réalise</a:t>
            </a:r>
            <a:r>
              <a:rPr lang="en-US" sz="700" baseline="0" dirty="0" smtClean="0"/>
              <a:t> les “</a:t>
            </a:r>
            <a:r>
              <a:rPr lang="en-US" sz="700" baseline="0" dirty="0" err="1" smtClean="0"/>
              <a:t>traitements</a:t>
            </a:r>
            <a:r>
              <a:rPr lang="en-US" sz="700" baseline="0" dirty="0" smtClean="0"/>
              <a:t> </a:t>
            </a:r>
            <a:r>
              <a:rPr lang="en-US" sz="700" baseline="0" dirty="0" err="1" smtClean="0"/>
              <a:t>appropriés</a:t>
            </a:r>
            <a:r>
              <a:rPr lang="en-US" sz="700" baseline="0" dirty="0" smtClean="0"/>
              <a:t>” et </a:t>
            </a:r>
            <a:r>
              <a:rPr lang="en-US" sz="700" baseline="0" dirty="0" err="1" smtClean="0"/>
              <a:t>ensuite</a:t>
            </a:r>
            <a:r>
              <a:rPr lang="en-US" sz="700" baseline="0" dirty="0" smtClean="0"/>
              <a:t> on </a:t>
            </a:r>
            <a:r>
              <a:rPr lang="en-US" sz="700" baseline="0" dirty="0" err="1" smtClean="0"/>
              <a:t>inscrit</a:t>
            </a:r>
            <a:r>
              <a:rPr lang="en-US" sz="700" baseline="0" dirty="0" smtClean="0"/>
              <a:t> la mention du </a:t>
            </a:r>
            <a:r>
              <a:rPr lang="en-US" sz="700" baseline="0" dirty="0" err="1" smtClean="0"/>
              <a:t>sexe</a:t>
            </a:r>
            <a:r>
              <a:rPr lang="en-US" sz="700" baseline="0" dirty="0" smtClean="0"/>
              <a:t>. </a:t>
            </a:r>
          </a:p>
          <a:p>
            <a:pPr marL="685800" lvl="1" indent="-228600">
              <a:buFont typeface="Arial"/>
              <a:buChar char="•"/>
            </a:pPr>
            <a:r>
              <a:rPr lang="en-US" sz="700" baseline="0" dirty="0" err="1" smtClean="0"/>
              <a:t>Mais</a:t>
            </a:r>
            <a:r>
              <a:rPr lang="en-US" sz="700" baseline="0" dirty="0" smtClean="0"/>
              <a:t>, </a:t>
            </a:r>
            <a:r>
              <a:rPr lang="en-US" sz="700" baseline="0" dirty="0" err="1" smtClean="0"/>
              <a:t>quand</a:t>
            </a:r>
            <a:r>
              <a:rPr lang="en-US" sz="700" baseline="0" dirty="0" smtClean="0"/>
              <a:t> on examine les raisons </a:t>
            </a:r>
            <a:r>
              <a:rPr lang="en-US" sz="700" baseline="0" dirty="0" err="1" smtClean="0"/>
              <a:t>données</a:t>
            </a:r>
            <a:r>
              <a:rPr lang="en-US" sz="700" baseline="0" dirty="0" smtClean="0"/>
              <a:t> par les </a:t>
            </a:r>
            <a:r>
              <a:rPr lang="en-US" sz="700" baseline="0" dirty="0" err="1" smtClean="0"/>
              <a:t>médecins</a:t>
            </a:r>
            <a:r>
              <a:rPr lang="en-US" sz="700" baseline="0" dirty="0" smtClean="0"/>
              <a:t> pour </a:t>
            </a:r>
            <a:r>
              <a:rPr lang="en-US" sz="700" baseline="0" dirty="0" err="1" smtClean="0"/>
              <a:t>opérer</a:t>
            </a:r>
            <a:r>
              <a:rPr lang="en-US" sz="700" baseline="0" dirty="0" smtClean="0"/>
              <a:t>, on </a:t>
            </a:r>
            <a:r>
              <a:rPr lang="en-US" sz="700" baseline="0" dirty="0" err="1" smtClean="0"/>
              <a:t>voit</a:t>
            </a:r>
            <a:r>
              <a:rPr lang="en-US" sz="700" baseline="0" dirty="0" smtClean="0"/>
              <a:t> </a:t>
            </a:r>
            <a:r>
              <a:rPr lang="en-US" sz="700" baseline="0" dirty="0" err="1" smtClean="0"/>
              <a:t>qu’il</a:t>
            </a:r>
            <a:r>
              <a:rPr lang="en-US" sz="700" baseline="0" dirty="0" smtClean="0"/>
              <a:t> </a:t>
            </a:r>
            <a:r>
              <a:rPr lang="en-US" sz="700" baseline="0" dirty="0" err="1" smtClean="0"/>
              <a:t>s’agit</a:t>
            </a:r>
            <a:r>
              <a:rPr lang="en-US" sz="700" baseline="0" dirty="0" smtClean="0"/>
              <a:t> </a:t>
            </a:r>
            <a:r>
              <a:rPr lang="en-US" sz="700" baseline="0" dirty="0" err="1" smtClean="0"/>
              <a:t>avant</a:t>
            </a:r>
            <a:r>
              <a:rPr lang="en-US" sz="700" baseline="0" dirty="0" smtClean="0"/>
              <a:t> tout de raisons </a:t>
            </a:r>
            <a:r>
              <a:rPr lang="en-US" sz="700" baseline="0" dirty="0" err="1" smtClean="0"/>
              <a:t>concernant</a:t>
            </a:r>
            <a:r>
              <a:rPr lang="en-US" sz="700" baseline="0" dirty="0" smtClean="0"/>
              <a:t> le genre (</a:t>
            </a:r>
            <a:r>
              <a:rPr lang="en-US" sz="700" baseline="0" dirty="0" err="1" smtClean="0"/>
              <a:t>Mouriquand</a:t>
            </a:r>
            <a:r>
              <a:rPr lang="en-US" sz="700" baseline="0" dirty="0" smtClean="0"/>
              <a:t> </a:t>
            </a:r>
            <a:r>
              <a:rPr lang="en-US" sz="700" i="1" baseline="0" dirty="0" smtClean="0"/>
              <a:t>et al.</a:t>
            </a:r>
            <a:r>
              <a:rPr lang="en-US" sz="700" i="0" baseline="0" dirty="0" smtClean="0"/>
              <a:t>, “Surgery in disorders of sex development with a gender issue”, </a:t>
            </a:r>
            <a:r>
              <a:rPr lang="en-US" sz="700" i="1" baseline="0" dirty="0" smtClean="0"/>
              <a:t>Journal of Pediatric Urology</a:t>
            </a:r>
            <a:r>
              <a:rPr lang="en-US" sz="700" i="0" baseline="0" dirty="0" smtClean="0"/>
              <a:t> (2016)</a:t>
            </a:r>
            <a:r>
              <a:rPr lang="en-US" sz="700" baseline="0" dirty="0" smtClean="0"/>
              <a:t> :</a:t>
            </a:r>
          </a:p>
          <a:p>
            <a:pPr marL="1143000" lvl="2" indent="-228600">
              <a:buFont typeface="Arial"/>
              <a:buChar char="•"/>
            </a:pPr>
            <a:r>
              <a:rPr lang="en-US" sz="700" baseline="0" dirty="0" smtClean="0"/>
              <a:t>“</a:t>
            </a:r>
            <a:r>
              <a:rPr lang="en-US" sz="700" baseline="0" dirty="0" err="1" smtClean="0"/>
              <a:t>Restaurer</a:t>
            </a:r>
            <a:r>
              <a:rPr lang="en-US" sz="700" baseline="0" dirty="0" smtClean="0"/>
              <a:t> le </a:t>
            </a:r>
            <a:r>
              <a:rPr lang="en-US" sz="700" baseline="0" dirty="0" err="1" smtClean="0"/>
              <a:t>fonctions</a:t>
            </a:r>
            <a:r>
              <a:rPr lang="en-US" sz="700" baseline="0" dirty="0" smtClean="0"/>
              <a:t> </a:t>
            </a:r>
            <a:r>
              <a:rPr lang="en-US" sz="700" baseline="0" dirty="0" err="1" smtClean="0"/>
              <a:t>génitales</a:t>
            </a:r>
            <a:r>
              <a:rPr lang="en-US" sz="700" baseline="0" dirty="0" smtClean="0"/>
              <a:t> </a:t>
            </a:r>
            <a:r>
              <a:rPr lang="en-US" sz="700" baseline="0" dirty="0" err="1" smtClean="0"/>
              <a:t>anatomiques</a:t>
            </a:r>
            <a:r>
              <a:rPr lang="en-US" sz="700" baseline="0" dirty="0" smtClean="0"/>
              <a:t> </a:t>
            </a:r>
            <a:r>
              <a:rPr lang="en-US" sz="700" baseline="0" dirty="0" err="1" smtClean="0"/>
              <a:t>afin</a:t>
            </a:r>
            <a:r>
              <a:rPr lang="en-US" sz="700" baseline="0" dirty="0" smtClean="0"/>
              <a:t> de </a:t>
            </a:r>
            <a:r>
              <a:rPr lang="en-US" sz="700" baseline="0" dirty="0" err="1" smtClean="0"/>
              <a:t>permettre</a:t>
            </a:r>
            <a:r>
              <a:rPr lang="en-US" sz="700" baseline="0" dirty="0" smtClean="0"/>
              <a:t> des rapports </a:t>
            </a:r>
            <a:r>
              <a:rPr lang="en-US" sz="700" baseline="0" dirty="0" err="1" smtClean="0"/>
              <a:t>sexuels</a:t>
            </a:r>
            <a:r>
              <a:rPr lang="en-US" sz="700" baseline="0" dirty="0" smtClean="0"/>
              <a:t> </a:t>
            </a:r>
            <a:r>
              <a:rPr lang="en-US" sz="700" baseline="0" dirty="0" err="1" smtClean="0"/>
              <a:t>pénétrants</a:t>
            </a:r>
            <a:r>
              <a:rPr lang="en-US" sz="700" baseline="0" dirty="0" smtClean="0"/>
              <a:t> (</a:t>
            </a:r>
            <a:r>
              <a:rPr lang="en-US" sz="700" baseline="0" dirty="0" err="1" smtClean="0"/>
              <a:t>comme</a:t>
            </a:r>
            <a:r>
              <a:rPr lang="en-US" sz="700" baseline="0" dirty="0" smtClean="0"/>
              <a:t> </a:t>
            </a:r>
            <a:r>
              <a:rPr lang="en-US" sz="700" baseline="0" dirty="0" err="1" smtClean="0"/>
              <a:t>mâle</a:t>
            </a:r>
            <a:r>
              <a:rPr lang="en-US" sz="700" baseline="0" dirty="0" smtClean="0"/>
              <a:t> </a:t>
            </a:r>
            <a:r>
              <a:rPr lang="en-US" sz="700" baseline="0" dirty="0" err="1" smtClean="0"/>
              <a:t>ou</a:t>
            </a:r>
            <a:r>
              <a:rPr lang="en-US" sz="700" baseline="0" dirty="0" smtClean="0"/>
              <a:t> </a:t>
            </a:r>
            <a:r>
              <a:rPr lang="en-US" sz="700" baseline="0" dirty="0" err="1" smtClean="0"/>
              <a:t>femelle</a:t>
            </a:r>
            <a:r>
              <a:rPr lang="en-US" sz="700" baseline="0" dirty="0" smtClean="0"/>
              <a:t>)</a:t>
            </a:r>
          </a:p>
          <a:p>
            <a:pPr marL="1143000" lvl="2" indent="-228600">
              <a:buFont typeface="Arial"/>
              <a:buChar char="•"/>
            </a:pPr>
            <a:r>
              <a:rPr lang="en-US" sz="700" baseline="0" dirty="0" smtClean="0"/>
              <a:t>“</a:t>
            </a:r>
            <a:r>
              <a:rPr lang="en-US" sz="700" baseline="0" dirty="0" err="1" smtClean="0"/>
              <a:t>Éviter</a:t>
            </a:r>
            <a:r>
              <a:rPr lang="en-US" sz="700" baseline="0" dirty="0" smtClean="0"/>
              <a:t> la </a:t>
            </a:r>
            <a:r>
              <a:rPr lang="en-US" sz="700" baseline="0" dirty="0" err="1" smtClean="0"/>
              <a:t>virilisation</a:t>
            </a:r>
            <a:r>
              <a:rPr lang="en-US" sz="700" baseline="0" dirty="0" smtClean="0"/>
              <a:t> tardive </a:t>
            </a:r>
            <a:r>
              <a:rPr lang="en-US" sz="700" baseline="0" dirty="0" err="1" smtClean="0"/>
              <a:t>dans</a:t>
            </a:r>
            <a:r>
              <a:rPr lang="en-US" sz="700" baseline="0" dirty="0" smtClean="0"/>
              <a:t> la </a:t>
            </a:r>
            <a:r>
              <a:rPr lang="en-US" sz="700" baseline="0" dirty="0" err="1" smtClean="0"/>
              <a:t>puberté</a:t>
            </a:r>
            <a:r>
              <a:rPr lang="en-US" sz="700" baseline="0" dirty="0" smtClean="0"/>
              <a:t> de </a:t>
            </a:r>
            <a:r>
              <a:rPr lang="en-US" sz="700" baseline="0" dirty="0" err="1" smtClean="0"/>
              <a:t>personnes</a:t>
            </a:r>
            <a:r>
              <a:rPr lang="en-US" sz="700" baseline="0" dirty="0" smtClean="0"/>
              <a:t> </a:t>
            </a:r>
            <a:r>
              <a:rPr lang="en-US" sz="700" baseline="0" dirty="0" err="1" smtClean="0"/>
              <a:t>élevées</a:t>
            </a:r>
            <a:r>
              <a:rPr lang="en-US" sz="700" baseline="0" dirty="0" smtClean="0"/>
              <a:t> en </a:t>
            </a:r>
            <a:r>
              <a:rPr lang="en-US" sz="700" baseline="0" dirty="0" err="1" smtClean="0"/>
              <a:t>fille</a:t>
            </a:r>
            <a:r>
              <a:rPr lang="en-US" sz="700" baseline="0" dirty="0" smtClean="0"/>
              <a:t> </a:t>
            </a:r>
            <a:r>
              <a:rPr lang="en-US" sz="700" baseline="0" dirty="0" err="1" smtClean="0"/>
              <a:t>ou</a:t>
            </a:r>
            <a:r>
              <a:rPr lang="en-US" sz="700" baseline="0" dirty="0" smtClean="0"/>
              <a:t> le </a:t>
            </a:r>
            <a:r>
              <a:rPr lang="en-US" sz="700" baseline="0" dirty="0" err="1" smtClean="0"/>
              <a:t>développements</a:t>
            </a:r>
            <a:r>
              <a:rPr lang="en-US" sz="700" baseline="0" dirty="0" smtClean="0"/>
              <a:t> de la </a:t>
            </a:r>
            <a:r>
              <a:rPr lang="en-US" sz="700" baseline="0" dirty="0" err="1" smtClean="0"/>
              <a:t>poitrine</a:t>
            </a:r>
            <a:r>
              <a:rPr lang="en-US" sz="700" baseline="0" dirty="0" smtClean="0"/>
              <a:t> chez des </a:t>
            </a:r>
            <a:r>
              <a:rPr lang="en-US" sz="700" baseline="0" dirty="0" err="1" smtClean="0"/>
              <a:t>personnes</a:t>
            </a:r>
            <a:r>
              <a:rPr lang="en-US" sz="700" baseline="0" dirty="0" smtClean="0"/>
              <a:t> </a:t>
            </a:r>
            <a:r>
              <a:rPr lang="en-US" sz="700" baseline="0" dirty="0" err="1" smtClean="0"/>
              <a:t>élevées</a:t>
            </a:r>
            <a:r>
              <a:rPr lang="en-US" sz="700" baseline="0" dirty="0" smtClean="0"/>
              <a:t> en </a:t>
            </a:r>
            <a:r>
              <a:rPr lang="en-US" sz="700" baseline="0" dirty="0" err="1" smtClean="0"/>
              <a:t>fille</a:t>
            </a:r>
            <a:endParaRPr lang="en-US" sz="700" baseline="0" dirty="0" smtClean="0"/>
          </a:p>
          <a:p>
            <a:pPr marL="1143000" lvl="2" indent="-228600">
              <a:buFont typeface="Arial"/>
              <a:buChar char="•"/>
            </a:pPr>
            <a:r>
              <a:rPr lang="en-US" sz="700" baseline="0" dirty="0" smtClean="0"/>
              <a:t>“</a:t>
            </a:r>
            <a:r>
              <a:rPr lang="en-US" sz="700" baseline="0" dirty="0" err="1" smtClean="0"/>
              <a:t>Favoriser</a:t>
            </a:r>
            <a:r>
              <a:rPr lang="en-US" sz="700" baseline="0" dirty="0" smtClean="0"/>
              <a:t> le </a:t>
            </a:r>
            <a:r>
              <a:rPr lang="en-US" sz="700" baseline="0" dirty="0" err="1" smtClean="0"/>
              <a:t>développement</a:t>
            </a:r>
            <a:r>
              <a:rPr lang="en-US" sz="700" baseline="0" dirty="0" smtClean="0"/>
              <a:t> des </a:t>
            </a:r>
            <a:r>
              <a:rPr lang="en-US" sz="700" baseline="0" dirty="0" err="1" smtClean="0"/>
              <a:t>identités</a:t>
            </a:r>
            <a:r>
              <a:rPr lang="en-US" sz="700" baseline="0" dirty="0" smtClean="0"/>
              <a:t> “</a:t>
            </a:r>
            <a:r>
              <a:rPr lang="en-US" sz="700" baseline="0" dirty="0" err="1" smtClean="0"/>
              <a:t>individuelles</a:t>
            </a:r>
            <a:r>
              <a:rPr lang="en-US" sz="700" baseline="0" dirty="0" smtClean="0"/>
              <a:t>” et “</a:t>
            </a:r>
            <a:r>
              <a:rPr lang="en-US" sz="700" baseline="0" dirty="0" err="1" smtClean="0"/>
              <a:t>sociales</a:t>
            </a:r>
            <a:r>
              <a:rPr lang="en-US" sz="700" baseline="0" dirty="0" smtClean="0"/>
              <a:t>”</a:t>
            </a:r>
          </a:p>
          <a:p>
            <a:pPr marL="679328" lvl="1" indent="0">
              <a:buFont typeface="Arial"/>
              <a:buNone/>
            </a:pPr>
            <a:r>
              <a:rPr lang="en-US" sz="700" baseline="0" dirty="0" err="1" smtClean="0"/>
              <a:t>CCl</a:t>
            </a:r>
            <a:r>
              <a:rPr lang="en-US" sz="700" baseline="0" dirty="0" smtClean="0"/>
              <a:t> : </a:t>
            </a:r>
            <a:r>
              <a:rPr lang="en-US" sz="700" baseline="0" dirty="0" err="1" smtClean="0"/>
              <a:t>d’abord</a:t>
            </a:r>
            <a:r>
              <a:rPr lang="en-US" sz="700" baseline="0" dirty="0" smtClean="0"/>
              <a:t> le genre </a:t>
            </a:r>
            <a:r>
              <a:rPr lang="en-US" sz="700" baseline="0" dirty="0" err="1" smtClean="0"/>
              <a:t>puis</a:t>
            </a:r>
            <a:r>
              <a:rPr lang="en-US" sz="700" baseline="0" dirty="0" smtClean="0"/>
              <a:t> le </a:t>
            </a:r>
            <a:r>
              <a:rPr lang="en-US" sz="700" baseline="0" dirty="0" err="1" smtClean="0"/>
              <a:t>sexe</a:t>
            </a:r>
            <a:r>
              <a:rPr lang="en-US" sz="700" baseline="0" dirty="0" smtClean="0"/>
              <a:t>, </a:t>
            </a:r>
            <a:r>
              <a:rPr lang="en-US" sz="700" baseline="0" dirty="0" err="1" smtClean="0"/>
              <a:t>comme</a:t>
            </a:r>
            <a:r>
              <a:rPr lang="en-US" sz="700" baseline="0" dirty="0" smtClean="0"/>
              <a:t> butler </a:t>
            </a:r>
            <a:r>
              <a:rPr lang="en-US" sz="700" baseline="0" dirty="0" err="1" smtClean="0"/>
              <a:t>l’avait</a:t>
            </a:r>
            <a:r>
              <a:rPr lang="en-US" sz="700" baseline="0" dirty="0" smtClean="0"/>
              <a:t> </a:t>
            </a:r>
            <a:r>
              <a:rPr lang="en-US" sz="700" baseline="0" dirty="0" err="1" smtClean="0"/>
              <a:t>proposé</a:t>
            </a:r>
            <a:r>
              <a:rPr lang="en-US" sz="700" baseline="0" dirty="0" smtClean="0"/>
              <a:t> (</a:t>
            </a:r>
            <a:r>
              <a:rPr lang="en-US" sz="700" i="0" baseline="0" dirty="0" smtClean="0"/>
              <a:t>Butler</a:t>
            </a:r>
            <a:r>
              <a:rPr lang="en-US" sz="700" i="1" baseline="0" dirty="0" smtClean="0"/>
              <a:t>, Troubles </a:t>
            </a:r>
            <a:r>
              <a:rPr lang="en-US" sz="700" i="1" baseline="0" dirty="0" err="1" smtClean="0"/>
              <a:t>dans</a:t>
            </a:r>
            <a:r>
              <a:rPr lang="en-US" sz="700" i="1" baseline="0" dirty="0" smtClean="0"/>
              <a:t> le genre</a:t>
            </a:r>
            <a:r>
              <a:rPr lang="en-US" sz="700" i="0" baseline="0" dirty="0" smtClean="0"/>
              <a:t>, </a:t>
            </a:r>
            <a:r>
              <a:rPr lang="en-US" sz="700" i="0" baseline="0" dirty="0" err="1" smtClean="0"/>
              <a:t>Éditions</a:t>
            </a:r>
            <a:r>
              <a:rPr lang="en-US" sz="700" i="0" baseline="0" dirty="0" smtClean="0"/>
              <a:t> Amsterdam, 2006)</a:t>
            </a:r>
            <a:r>
              <a:rPr lang="en-US" sz="700" baseline="0" dirty="0" smtClean="0"/>
              <a:t> </a:t>
            </a:r>
            <a:r>
              <a:rPr lang="en-US" sz="700" baseline="0" dirty="0" smtClean="0"/>
              <a:t>!</a:t>
            </a:r>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8</a:t>
            </a:fld>
            <a:endParaRPr lang="en-US"/>
          </a:p>
        </p:txBody>
      </p:sp>
    </p:spTree>
    <p:extLst>
      <p:ext uri="{BB962C8B-B14F-4D97-AF65-F5344CB8AC3E}">
        <p14:creationId xmlns:p14="http://schemas.microsoft.com/office/powerpoint/2010/main" val="1416643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57500" y="514350"/>
            <a:ext cx="3429000" cy="2571750"/>
          </a:xfrm>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D88263B3-C7F9-0447-BF20-5BABBB2E59FC}" type="slidenum">
              <a:rPr lang="en-US" smtClean="0"/>
              <a:t>9</a:t>
            </a:fld>
            <a:endParaRPr lang="en-US"/>
          </a:p>
        </p:txBody>
      </p:sp>
    </p:spTree>
    <p:extLst>
      <p:ext uri="{BB962C8B-B14F-4D97-AF65-F5344CB8AC3E}">
        <p14:creationId xmlns:p14="http://schemas.microsoft.com/office/powerpoint/2010/main" val="1416643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Arrondir un rectangle avec un coin diagonal 6"/>
          <p:cNvSpPr/>
          <p:nvPr/>
        </p:nvSpPr>
        <p:spPr>
          <a:xfrm>
            <a:off x="129046" y="114715"/>
            <a:ext cx="6911061" cy="1964349"/>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lIns="47015" tIns="23506" rIns="47015" bIns="23506" anchor="ctr"/>
          <a:lstStyle>
            <a:extLst/>
          </a:lstStyle>
          <a:p>
            <a:pPr algn="ctr" eaLnBrk="1" latinLnBrk="0" hangingPunct="1"/>
            <a:endParaRPr kumimoji="0" lang="en-US"/>
          </a:p>
        </p:txBody>
      </p:sp>
      <p:sp>
        <p:nvSpPr>
          <p:cNvPr id="8" name="Titre 7"/>
          <p:cNvSpPr>
            <a:spLocks noGrp="1"/>
          </p:cNvSpPr>
          <p:nvPr>
            <p:ph type="ctrTitle"/>
          </p:nvPr>
        </p:nvSpPr>
        <p:spPr>
          <a:xfrm>
            <a:off x="363974" y="298716"/>
            <a:ext cx="6452237" cy="1732544"/>
          </a:xfrm>
        </p:spPr>
        <p:txBody>
          <a:bodyPr lIns="23506" rIns="117536" anchor="b">
            <a:normAutofit/>
          </a:bodyPr>
          <a:lstStyle>
            <a:lvl1pPr marL="0" algn="r">
              <a:defRPr sz="2600"/>
            </a:lvl1pPr>
            <a:extLst/>
          </a:lstStyle>
          <a:p>
            <a:r>
              <a:rPr kumimoji="0" lang="fr-FR" smtClean="0"/>
              <a:t>Cliquez et modifiez le titre</a:t>
            </a:r>
            <a:endParaRPr kumimoji="0" lang="en-US"/>
          </a:p>
        </p:txBody>
      </p:sp>
      <p:sp>
        <p:nvSpPr>
          <p:cNvPr id="9" name="Sous-titre 8"/>
          <p:cNvSpPr>
            <a:spLocks noGrp="1"/>
          </p:cNvSpPr>
          <p:nvPr>
            <p:ph type="subTitle" idx="1"/>
          </p:nvPr>
        </p:nvSpPr>
        <p:spPr>
          <a:xfrm>
            <a:off x="1672807" y="2210498"/>
            <a:ext cx="5143405" cy="1374086"/>
          </a:xfrm>
        </p:spPr>
        <p:txBody>
          <a:bodyPr lIns="23506" rIns="126938"/>
          <a:lstStyle>
            <a:lvl1pPr marL="0" indent="0" algn="r">
              <a:spcBef>
                <a:spcPts val="0"/>
              </a:spcBef>
              <a:buNone/>
              <a:defRPr>
                <a:effectLst/>
              </a:defRPr>
            </a:lvl1pPr>
            <a:lvl2pPr marL="235071" indent="0" algn="ctr">
              <a:buNone/>
            </a:lvl2pPr>
            <a:lvl3pPr marL="470143" indent="0" algn="ctr">
              <a:buNone/>
            </a:lvl3pPr>
            <a:lvl4pPr marL="705216" indent="0" algn="ctr">
              <a:buNone/>
            </a:lvl4pPr>
            <a:lvl5pPr marL="940287" indent="0" algn="ctr">
              <a:buNone/>
            </a:lvl5pPr>
            <a:lvl6pPr marL="1175359" indent="0" algn="ctr">
              <a:buNone/>
            </a:lvl6pPr>
            <a:lvl7pPr marL="1410430" indent="0" algn="ctr">
              <a:buNone/>
            </a:lvl7pPr>
            <a:lvl8pPr marL="1645504" indent="0" algn="ctr">
              <a:buNone/>
            </a:lvl8pPr>
            <a:lvl9pPr marL="1880575" indent="0" algn="ctr">
              <a:buNone/>
            </a:lvl9pPr>
            <a:extLst/>
          </a:lstStyle>
          <a:p>
            <a:r>
              <a:rPr kumimoji="0" lang="fr-FR" smtClean="0"/>
              <a:t>Cliquez pour modifier le style des sous-titres du masque</a:t>
            </a:r>
            <a:endParaRPr kumimoji="0" lang="en-US"/>
          </a:p>
        </p:txBody>
      </p:sp>
      <p:sp>
        <p:nvSpPr>
          <p:cNvPr id="10" name="Espace réservé de la date 9"/>
          <p:cNvSpPr>
            <a:spLocks noGrp="1"/>
          </p:cNvSpPr>
          <p:nvPr>
            <p:ph type="dt" sz="half" idx="10"/>
          </p:nvPr>
        </p:nvSpPr>
        <p:spPr>
          <a:xfrm>
            <a:off x="4361236" y="5103246"/>
            <a:ext cx="2353871" cy="215076"/>
          </a:xfrm>
        </p:spPr>
        <p:txBody>
          <a:bodyPr vert="horz" rtlCol="0"/>
          <a:lstStyle>
            <a:extLst/>
          </a:lstStyle>
          <a:p>
            <a:pPr algn="l" eaLnBrk="1" latinLnBrk="0" hangingPunct="1"/>
            <a:fld id="{48D92626-37D2-4832-BF7A-BC283494A20D}" type="datetimeFigureOut">
              <a:rPr lang="en-US" smtClean="0"/>
              <a:t>23/11/18</a:t>
            </a:fld>
            <a:endParaRPr lang="en-US"/>
          </a:p>
        </p:txBody>
      </p:sp>
      <p:sp>
        <p:nvSpPr>
          <p:cNvPr id="11" name="Espace réservé du numéro de diapositive 10"/>
          <p:cNvSpPr>
            <a:spLocks noGrp="1"/>
          </p:cNvSpPr>
          <p:nvPr>
            <p:ph type="sldNum" sz="quarter" idx="11"/>
          </p:nvPr>
        </p:nvSpPr>
        <p:spPr>
          <a:xfrm>
            <a:off x="6773182" y="5103246"/>
            <a:ext cx="364013" cy="215076"/>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
        <p:nvSpPr>
          <p:cNvPr id="12" name="Espace réservé du pied de page 11"/>
          <p:cNvSpPr>
            <a:spLocks noGrp="1"/>
          </p:cNvSpPr>
          <p:nvPr>
            <p:ph type="ftr" sz="quarter" idx="12"/>
          </p:nvPr>
        </p:nvSpPr>
        <p:spPr>
          <a:xfrm>
            <a:off x="1254605" y="5103246"/>
            <a:ext cx="3063557" cy="215076"/>
          </a:xfrm>
        </p:spPr>
        <p:txBody>
          <a:bodyPr vert="horz" rtlCol="0"/>
          <a:lstStyle>
            <a:extLst/>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8D92626-37D2-4832-BF7A-BC283494A20D}" type="datetimeFigureOut">
              <a:rPr lang="en-US" smtClean="0"/>
              <a:t>23/11/18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197637" y="215330"/>
            <a:ext cx="1613060" cy="4587758"/>
          </a:xfrm>
        </p:spPr>
        <p:txBody>
          <a:bodyPr vert="eaVert"/>
          <a:lstStyle>
            <a:lvl1pPr algn="l">
              <a:defRPr/>
            </a:lvl1pPr>
            <a:extLst/>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a:xfrm>
            <a:off x="358461" y="215330"/>
            <a:ext cx="4719689" cy="4587758"/>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8D92626-37D2-4832-BF7A-BC283494A20D}" type="datetimeFigureOut">
              <a:rPr lang="en-US" smtClean="0"/>
              <a:t>23/11/18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461317" y="1116919"/>
            <a:ext cx="6273006" cy="716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7015" tIns="23506" rIns="47015" bIns="23506" anchor="ctr"/>
          <a:lstStyle>
            <a:extLst/>
          </a:lstStyle>
          <a:p>
            <a:pPr algn="ctr" eaLnBrk="1" latinLnBrk="0" hangingPunct="1"/>
            <a:endParaRPr kumimoji="0" lang="en-US"/>
          </a:p>
        </p:txBody>
      </p:sp>
      <p:sp>
        <p:nvSpPr>
          <p:cNvPr id="2" name="Titre 1"/>
          <p:cNvSpPr>
            <a:spLocks noGrp="1"/>
          </p:cNvSpPr>
          <p:nvPr>
            <p:ph type="title"/>
          </p:nvPr>
        </p:nvSpPr>
        <p:spPr/>
        <p:txBody>
          <a:bodyPr/>
          <a:lstStyle>
            <a:extLst/>
          </a:lstStyle>
          <a:p>
            <a:r>
              <a:rPr kumimoji="0" lang="fr-FR" smtClean="0"/>
              <a:t>Cliquez et modifiez le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8D92626-37D2-4832-BF7A-BC283494A20D}" type="datetimeFigureOut">
              <a:rPr lang="en-US" smtClean="0"/>
              <a:t>23/11/18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8C592886-E571-45D5-8B56-343DC94F8FA6}" type="slidenum">
              <a:rPr kumimoji="0" lang="en-US" smtClean="0"/>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1">
        <a:schemeClr val="bg2"/>
      </p:bgRef>
    </p:bg>
    <p:spTree>
      <p:nvGrpSpPr>
        <p:cNvPr id="1" name=""/>
        <p:cNvGrpSpPr/>
        <p:nvPr/>
      </p:nvGrpSpPr>
      <p:grpSpPr>
        <a:xfrm>
          <a:off x="0" y="0"/>
          <a:ext cx="0" cy="0"/>
          <a:chOff x="0" y="0"/>
          <a:chExt cx="0" cy="0"/>
        </a:xfrm>
      </p:grpSpPr>
      <p:sp>
        <p:nvSpPr>
          <p:cNvPr id="7" name="Rectangle 6"/>
          <p:cNvSpPr/>
          <p:nvPr/>
        </p:nvSpPr>
        <p:spPr>
          <a:xfrm>
            <a:off x="784130" y="2561780"/>
            <a:ext cx="5807014" cy="716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7015" tIns="23506" rIns="47015" bIns="23506" anchor="ctr"/>
          <a:lstStyle>
            <a:extLst/>
          </a:lstStyle>
          <a:p>
            <a:pPr algn="ctr" eaLnBrk="1" latinLnBrk="0" hangingPunct="1"/>
            <a:endParaRPr kumimoji="0" lang="en-US"/>
          </a:p>
        </p:txBody>
      </p:sp>
      <p:sp>
        <p:nvSpPr>
          <p:cNvPr id="2" name="Titre 1"/>
          <p:cNvSpPr>
            <a:spLocks noGrp="1"/>
          </p:cNvSpPr>
          <p:nvPr>
            <p:ph type="title"/>
          </p:nvPr>
        </p:nvSpPr>
        <p:spPr>
          <a:xfrm>
            <a:off x="566369" y="390632"/>
            <a:ext cx="6093777" cy="2141183"/>
          </a:xfrm>
        </p:spPr>
        <p:txBody>
          <a:bodyPr rIns="51716"/>
          <a:lstStyle>
            <a:lvl1pPr algn="r">
              <a:buNone/>
              <a:defRPr sz="2100" b="1" cap="none">
                <a:solidFill>
                  <a:schemeClr val="accent1">
                    <a:tint val="95000"/>
                    <a:satMod val="200000"/>
                  </a:schemeClr>
                </a:solidFill>
              </a:defRPr>
            </a:lvl1pPr>
            <a:extLst/>
          </a:lstStyle>
          <a:p>
            <a:r>
              <a:rPr kumimoji="0" lang="fr-FR" smtClean="0"/>
              <a:t>Cliquez et modifiez le titre</a:t>
            </a:r>
            <a:endParaRPr kumimoji="0" lang="en-US"/>
          </a:p>
        </p:txBody>
      </p:sp>
      <p:sp>
        <p:nvSpPr>
          <p:cNvPr id="3" name="Espace réservé du texte 2"/>
          <p:cNvSpPr>
            <a:spLocks noGrp="1"/>
          </p:cNvSpPr>
          <p:nvPr>
            <p:ph type="body" idx="1"/>
          </p:nvPr>
        </p:nvSpPr>
        <p:spPr>
          <a:xfrm>
            <a:off x="566317" y="2577672"/>
            <a:ext cx="6093777" cy="1183656"/>
          </a:xfrm>
        </p:spPr>
        <p:txBody>
          <a:bodyPr rIns="65820" anchor="t"/>
          <a:lstStyle>
            <a:lvl1pPr marL="0" indent="0" algn="r">
              <a:buNone/>
              <a:defRPr sz="900">
                <a:solidFill>
                  <a:schemeClr val="tx1">
                    <a:tint val="75000"/>
                  </a:schemeClr>
                </a:solidFill>
              </a:defRPr>
            </a:lvl1pPr>
            <a:lvl2pPr>
              <a:buNone/>
              <a:defRPr sz="900">
                <a:solidFill>
                  <a:schemeClr val="tx1">
                    <a:tint val="75000"/>
                  </a:schemeClr>
                </a:solidFill>
              </a:defRPr>
            </a:lvl2pPr>
            <a:lvl3pPr>
              <a:buNone/>
              <a:defRPr sz="700">
                <a:solidFill>
                  <a:schemeClr val="tx1">
                    <a:tint val="75000"/>
                  </a:schemeClr>
                </a:solidFill>
              </a:defRPr>
            </a:lvl3pPr>
            <a:lvl4pPr>
              <a:buNone/>
              <a:defRPr sz="700">
                <a:solidFill>
                  <a:schemeClr val="tx1">
                    <a:tint val="75000"/>
                  </a:schemeClr>
                </a:solidFill>
              </a:defRPr>
            </a:lvl4pPr>
            <a:lvl5pPr>
              <a:buNone/>
              <a:defRPr sz="7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a:xfrm>
            <a:off x="4361236" y="5106904"/>
            <a:ext cx="2353871" cy="215076"/>
          </a:xfrm>
        </p:spPr>
        <p:txBody>
          <a:bodyPr vert="horz" rtlCol="0"/>
          <a:lstStyle>
            <a:extLst/>
          </a:lstStyle>
          <a:p>
            <a:pPr algn="l" eaLnBrk="1" latinLnBrk="0" hangingPunct="1"/>
            <a:fld id="{48D92626-37D2-4832-BF7A-BC283494A20D}" type="datetimeFigureOut">
              <a:rPr lang="en-US" smtClean="0"/>
              <a:t>23/11/18</a:t>
            </a:fld>
            <a:endParaRPr lang="en-US"/>
          </a:p>
        </p:txBody>
      </p:sp>
      <p:sp>
        <p:nvSpPr>
          <p:cNvPr id="9" name="Espace réservé du numéro de diapositive 8"/>
          <p:cNvSpPr>
            <a:spLocks noGrp="1"/>
          </p:cNvSpPr>
          <p:nvPr>
            <p:ph type="sldNum" sz="quarter" idx="11"/>
          </p:nvPr>
        </p:nvSpPr>
        <p:spPr>
          <a:xfrm>
            <a:off x="6773182" y="5106904"/>
            <a:ext cx="364013" cy="215076"/>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0" name="Espace réservé du pied de page 9"/>
          <p:cNvSpPr>
            <a:spLocks noGrp="1"/>
          </p:cNvSpPr>
          <p:nvPr>
            <p:ph type="ftr" sz="quarter" idx="12"/>
          </p:nvPr>
        </p:nvSpPr>
        <p:spPr>
          <a:xfrm>
            <a:off x="1254605" y="5106904"/>
            <a:ext cx="3063557" cy="215076"/>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et modifiez le titre</a:t>
            </a:r>
            <a:endParaRPr kumimoji="0" lang="en-US"/>
          </a:p>
        </p:txBody>
      </p:sp>
      <p:sp>
        <p:nvSpPr>
          <p:cNvPr id="3" name="Espace réservé du contenu 2"/>
          <p:cNvSpPr>
            <a:spLocks noGrp="1"/>
          </p:cNvSpPr>
          <p:nvPr>
            <p:ph sz="half" idx="1"/>
          </p:nvPr>
        </p:nvSpPr>
        <p:spPr>
          <a:xfrm>
            <a:off x="358461" y="1290454"/>
            <a:ext cx="3166376" cy="3548731"/>
          </a:xfrm>
        </p:spPr>
        <p:txBody>
          <a:bodyPr/>
          <a:lstStyle>
            <a:lvl1pPr>
              <a:defRPr sz="1400"/>
            </a:lvl1pPr>
            <a:lvl2pPr>
              <a:defRPr sz="1200"/>
            </a:lvl2pPr>
            <a:lvl3pPr>
              <a:defRPr sz="900"/>
            </a:lvl3pPr>
            <a:lvl4pPr>
              <a:defRPr sz="900"/>
            </a:lvl4pPr>
            <a:lvl5pPr>
              <a:defRPr sz="9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3644319" y="1290454"/>
            <a:ext cx="3166376" cy="3548731"/>
          </a:xfrm>
        </p:spPr>
        <p:txBody>
          <a:bodyPr/>
          <a:lstStyle>
            <a:lvl1pPr>
              <a:defRPr sz="1400"/>
            </a:lvl1pPr>
            <a:lvl2pPr>
              <a:defRPr sz="1200"/>
            </a:lvl2pPr>
            <a:lvl3pPr>
              <a:defRPr sz="900"/>
            </a:lvl3pPr>
            <a:lvl4pPr>
              <a:defRPr sz="900"/>
            </a:lvl4pPr>
            <a:lvl5pPr>
              <a:defRPr sz="9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8D92626-37D2-4832-BF7A-BC283494A20D}" type="datetimeFigureOut">
              <a:rPr lang="en-US" smtClean="0"/>
              <a:t>23/11/18</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a:xfrm>
            <a:off x="6774850" y="5107608"/>
            <a:ext cx="364013" cy="215076"/>
          </a:xfrm>
        </p:spPr>
        <p:txBody>
          <a:bodyPr/>
          <a:lstStyle>
            <a:extLst/>
          </a:lstStyle>
          <a:p>
            <a:fld id="{8C592886-E571-45D5-8B56-343DC94F8FA6}" type="slidenum">
              <a:rPr kumimoji="0" lang="en-US" smtClean="0"/>
              <a:t>‹#›</a:t>
            </a:fld>
            <a:endParaRPr kumimoji="0" lang="en-US"/>
          </a:p>
        </p:txBody>
      </p:sp>
      <p:sp>
        <p:nvSpPr>
          <p:cNvPr id="10" name="Rectangle 9"/>
          <p:cNvSpPr/>
          <p:nvPr/>
        </p:nvSpPr>
        <p:spPr>
          <a:xfrm>
            <a:off x="461317" y="1116919"/>
            <a:ext cx="6273006" cy="716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7015" tIns="23506" rIns="47015" bIns="23506"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483543" y="1697597"/>
            <a:ext cx="2939354" cy="716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7015" tIns="23506" rIns="47015" bIns="23506" anchor="b"/>
          <a:lstStyle>
            <a:extLst/>
          </a:lstStyle>
          <a:p>
            <a:pPr algn="ctr" eaLnBrk="1" latinLnBrk="0" hangingPunct="1"/>
            <a:endParaRPr kumimoji="0" lang="en-US"/>
          </a:p>
        </p:txBody>
      </p:sp>
      <p:sp>
        <p:nvSpPr>
          <p:cNvPr id="11" name="Rectangle 10"/>
          <p:cNvSpPr/>
          <p:nvPr/>
        </p:nvSpPr>
        <p:spPr>
          <a:xfrm>
            <a:off x="3763805" y="1697597"/>
            <a:ext cx="2939354" cy="716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7015" tIns="23506" rIns="47015" bIns="23506" anchor="b"/>
          <a:lstStyle>
            <a:extLst/>
          </a:lstStyle>
          <a:p>
            <a:pPr algn="ctr" eaLnBrk="1" latinLnBrk="0" hangingPunct="1"/>
            <a:endParaRPr kumimoji="0" lang="en-US"/>
          </a:p>
        </p:txBody>
      </p:sp>
      <p:sp>
        <p:nvSpPr>
          <p:cNvPr id="2" name="Titre 1"/>
          <p:cNvSpPr>
            <a:spLocks noGrp="1"/>
          </p:cNvSpPr>
          <p:nvPr>
            <p:ph type="title"/>
          </p:nvPr>
        </p:nvSpPr>
        <p:spPr>
          <a:xfrm>
            <a:off x="358458" y="197535"/>
            <a:ext cx="6452237" cy="896143"/>
          </a:xfrm>
        </p:spPr>
        <p:txBody>
          <a:bodyPr anchor="b"/>
          <a:lstStyle>
            <a:lvl1pPr>
              <a:defRPr/>
            </a:lvl1pPr>
            <a:extLst/>
          </a:lstStyle>
          <a:p>
            <a:r>
              <a:rPr kumimoji="0" lang="fr-FR" smtClean="0"/>
              <a:t>Cliquez et modifiez le titre</a:t>
            </a:r>
            <a:endParaRPr kumimoji="0" lang="en-US"/>
          </a:p>
        </p:txBody>
      </p:sp>
      <p:sp>
        <p:nvSpPr>
          <p:cNvPr id="3" name="Espace réservé du texte 2"/>
          <p:cNvSpPr>
            <a:spLocks noGrp="1"/>
          </p:cNvSpPr>
          <p:nvPr>
            <p:ph type="body" idx="1"/>
          </p:nvPr>
        </p:nvSpPr>
        <p:spPr>
          <a:xfrm>
            <a:off x="358466" y="1203577"/>
            <a:ext cx="3167616" cy="501595"/>
          </a:xfrm>
        </p:spPr>
        <p:txBody>
          <a:bodyPr anchor="b">
            <a:noAutofit/>
          </a:bodyPr>
          <a:lstStyle>
            <a:lvl1pPr marL="47015" indent="0" algn="l">
              <a:spcBef>
                <a:spcPts val="0"/>
              </a:spcBef>
              <a:buNone/>
              <a:defRPr sz="1200" b="0" cap="all" baseline="0"/>
            </a:lvl1pPr>
            <a:lvl2pPr>
              <a:buNone/>
              <a:defRPr sz="900" b="1"/>
            </a:lvl2pPr>
            <a:lvl3pPr>
              <a:buNone/>
              <a:defRPr sz="900" b="1"/>
            </a:lvl3pPr>
            <a:lvl4pPr>
              <a:buNone/>
              <a:defRPr sz="700" b="1"/>
            </a:lvl4pPr>
            <a:lvl5pPr>
              <a:buNone/>
              <a:defRPr sz="7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3641828" y="1203577"/>
            <a:ext cx="3168862" cy="501595"/>
          </a:xfrm>
        </p:spPr>
        <p:txBody>
          <a:bodyPr anchor="b">
            <a:noAutofit/>
          </a:bodyPr>
          <a:lstStyle>
            <a:lvl1pPr marL="47015" indent="0" algn="l">
              <a:spcBef>
                <a:spcPts val="0"/>
              </a:spcBef>
              <a:buNone/>
              <a:defRPr sz="1200" b="0" cap="all" baseline="0"/>
            </a:lvl1pPr>
            <a:lvl2pPr>
              <a:buNone/>
              <a:defRPr sz="900" b="1"/>
            </a:lvl2pPr>
            <a:lvl3pPr>
              <a:buNone/>
              <a:defRPr sz="900" b="1"/>
            </a:lvl3pPr>
            <a:lvl4pPr>
              <a:buNone/>
              <a:defRPr sz="700" b="1"/>
            </a:lvl4pPr>
            <a:lvl5pPr>
              <a:buNone/>
              <a:defRPr sz="7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58466" y="1852037"/>
            <a:ext cx="3167616" cy="3090450"/>
          </a:xfrm>
        </p:spPr>
        <p:txBody>
          <a:bodyPr lIns="47015"/>
          <a:lstStyle>
            <a:lvl1pPr>
              <a:defRPr sz="1200"/>
            </a:lvl1pPr>
            <a:lvl2pPr>
              <a:defRPr sz="900"/>
            </a:lvl2pPr>
            <a:lvl3pPr>
              <a:defRPr sz="900"/>
            </a:lvl3pPr>
            <a:lvl4pPr>
              <a:defRPr sz="700"/>
            </a:lvl4pPr>
            <a:lvl5pPr>
              <a:defRPr sz="7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3641828" y="1852037"/>
            <a:ext cx="3168862" cy="3090450"/>
          </a:xfrm>
        </p:spPr>
        <p:txBody>
          <a:bodyPr/>
          <a:lstStyle>
            <a:lvl1pPr>
              <a:defRPr sz="1200"/>
            </a:lvl1pPr>
            <a:lvl2pPr>
              <a:defRPr sz="900"/>
            </a:lvl2pPr>
            <a:lvl3pPr>
              <a:defRPr sz="900"/>
            </a:lvl3pPr>
            <a:lvl4pPr>
              <a:defRPr sz="700"/>
            </a:lvl4pPr>
            <a:lvl5pPr>
              <a:defRPr sz="7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48D92626-37D2-4832-BF7A-BC283494A20D}" type="datetimeFigureOut">
              <a:rPr lang="en-US" smtClean="0"/>
              <a:t>23/11/18</a:t>
            </a:fld>
            <a:endParaRPr lang="en-US"/>
          </a:p>
        </p:txBody>
      </p:sp>
      <p:sp>
        <p:nvSpPr>
          <p:cNvPr id="8" name="Espace réservé du pied de page 7"/>
          <p:cNvSpPr>
            <a:spLocks noGrp="1"/>
          </p:cNvSpPr>
          <p:nvPr>
            <p:ph type="ftr" sz="quarter" idx="11"/>
          </p:nvPr>
        </p:nvSpPr>
        <p:spPr/>
        <p:txBody>
          <a:bodyPr/>
          <a:lstStyle>
            <a:extLst/>
          </a:lstStyle>
          <a:p>
            <a:endParaRPr kumimoji="0" lang="en-US"/>
          </a:p>
        </p:txBody>
      </p:sp>
      <p:sp>
        <p:nvSpPr>
          <p:cNvPr id="9" name="Espace réservé du numéro de diapositive 8"/>
          <p:cNvSpPr>
            <a:spLocks noGrp="1"/>
          </p:cNvSpPr>
          <p:nvPr>
            <p:ph type="sldNum" sz="quarter" idx="12"/>
          </p:nvPr>
        </p:nvSpPr>
        <p:spPr>
          <a:xfrm>
            <a:off x="6774850" y="5107608"/>
            <a:ext cx="364013" cy="215076"/>
          </a:xfrm>
        </p:spPr>
        <p:txBody>
          <a:bodyPr/>
          <a:lstStyle>
            <a:extLst/>
          </a:lstStyle>
          <a:p>
            <a:fld id="{8C592886-E571-45D5-8B56-343DC94F8FA6}" type="slidenum">
              <a:rPr kumimoji="0" lang="en-US" smtClean="0"/>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58458" y="198529"/>
            <a:ext cx="6452237" cy="896143"/>
          </a:xfrm>
        </p:spPr>
        <p:txBody>
          <a:bodyPr/>
          <a:lstStyle>
            <a:extLst/>
          </a:lstStyle>
          <a:p>
            <a:r>
              <a:rPr kumimoji="0" lang="fr-FR" smtClean="0"/>
              <a:t>Cliquez et modifiez le titre</a:t>
            </a:r>
            <a:endParaRPr kumimoji="0" lang="en-US"/>
          </a:p>
        </p:txBody>
      </p:sp>
      <p:sp>
        <p:nvSpPr>
          <p:cNvPr id="3" name="Espace réservé de la date 2"/>
          <p:cNvSpPr>
            <a:spLocks noGrp="1"/>
          </p:cNvSpPr>
          <p:nvPr>
            <p:ph type="dt" sz="half" idx="10"/>
          </p:nvPr>
        </p:nvSpPr>
        <p:spPr/>
        <p:txBody>
          <a:bodyPr/>
          <a:lstStyle>
            <a:extLst/>
          </a:lstStyle>
          <a:p>
            <a:fld id="{48D92626-37D2-4832-BF7A-BC283494A20D}" type="datetimeFigureOut">
              <a:rPr lang="en-US" smtClean="0"/>
              <a:t>23/11/18</a:t>
            </a:fld>
            <a:endParaRPr lang="en-US"/>
          </a:p>
        </p:txBody>
      </p:sp>
      <p:sp>
        <p:nvSpPr>
          <p:cNvPr id="4" name="Espace réservé du pied de page 3"/>
          <p:cNvSpPr>
            <a:spLocks noGrp="1"/>
          </p:cNvSpPr>
          <p:nvPr>
            <p:ph type="ftr" sz="quarter" idx="11"/>
          </p:nvPr>
        </p:nvSpPr>
        <p:spPr/>
        <p:txBody>
          <a:bodyPr/>
          <a:lstStyle>
            <a:extLst/>
          </a:lstStyle>
          <a:p>
            <a:endParaRPr kumimoji="0" lang="en-US"/>
          </a:p>
        </p:txBody>
      </p:sp>
      <p:sp>
        <p:nvSpPr>
          <p:cNvPr id="5" name="Espace réservé du numéro de diapositive 4"/>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
        <p:nvSpPr>
          <p:cNvPr id="7" name="Rectangle 6"/>
          <p:cNvSpPr/>
          <p:nvPr/>
        </p:nvSpPr>
        <p:spPr>
          <a:xfrm>
            <a:off x="461317" y="1116919"/>
            <a:ext cx="6273006" cy="716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7015" tIns="23506" rIns="47015" bIns="23506"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48D92626-37D2-4832-BF7A-BC283494A20D}" type="datetimeFigureOut">
              <a:rPr lang="en-US" smtClean="0"/>
              <a:t>23/11/18</a:t>
            </a:fld>
            <a:endParaRPr lang="en-US"/>
          </a:p>
        </p:txBody>
      </p:sp>
      <p:sp>
        <p:nvSpPr>
          <p:cNvPr id="3" name="Espace réservé du pied de page 2"/>
          <p:cNvSpPr>
            <a:spLocks noGrp="1"/>
          </p:cNvSpPr>
          <p:nvPr>
            <p:ph type="ftr" sz="quarter" idx="11"/>
          </p:nvPr>
        </p:nvSpPr>
        <p:spPr/>
        <p:txBody>
          <a:bodyPr/>
          <a:lstStyle>
            <a:extLst/>
          </a:lstStyle>
          <a:p>
            <a:endParaRPr kumimoji="0" lang="en-US"/>
          </a:p>
        </p:txBody>
      </p:sp>
      <p:sp>
        <p:nvSpPr>
          <p:cNvPr id="4" name="Espace réservé du numéro de diapositive 3"/>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3965260" y="829236"/>
            <a:ext cx="2939354" cy="716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47015" tIns="23506" rIns="47015" bIns="23506" anchor="ctr"/>
          <a:lstStyle>
            <a:extLst/>
          </a:lstStyle>
          <a:p>
            <a:pPr algn="ctr" eaLnBrk="1" latinLnBrk="0" hangingPunct="1"/>
            <a:endParaRPr kumimoji="0" lang="en-US"/>
          </a:p>
        </p:txBody>
      </p:sp>
      <p:sp>
        <p:nvSpPr>
          <p:cNvPr id="2" name="Titre 1"/>
          <p:cNvSpPr>
            <a:spLocks noGrp="1"/>
          </p:cNvSpPr>
          <p:nvPr>
            <p:ph type="title"/>
          </p:nvPr>
        </p:nvSpPr>
        <p:spPr>
          <a:xfrm>
            <a:off x="3891240" y="238980"/>
            <a:ext cx="3082736" cy="597428"/>
          </a:xfrm>
        </p:spPr>
        <p:txBody>
          <a:bodyPr anchor="b"/>
          <a:lstStyle>
            <a:lvl1pPr marL="0" algn="r">
              <a:buNone/>
              <a:defRPr sz="900" b="1"/>
            </a:lvl1pPr>
            <a:extLst/>
          </a:lstStyle>
          <a:p>
            <a:r>
              <a:rPr kumimoji="0" lang="fr-FR" smtClean="0"/>
              <a:t>Cliquez et modifiez le titre</a:t>
            </a:r>
            <a:endParaRPr kumimoji="0" lang="en-US"/>
          </a:p>
        </p:txBody>
      </p:sp>
      <p:sp>
        <p:nvSpPr>
          <p:cNvPr id="3" name="Espace réservé du texte 2"/>
          <p:cNvSpPr>
            <a:spLocks noGrp="1"/>
          </p:cNvSpPr>
          <p:nvPr>
            <p:ph type="body" idx="2"/>
          </p:nvPr>
        </p:nvSpPr>
        <p:spPr>
          <a:xfrm>
            <a:off x="3891240" y="868361"/>
            <a:ext cx="3082736" cy="836401"/>
          </a:xfrm>
        </p:spPr>
        <p:txBody>
          <a:bodyPr/>
          <a:lstStyle>
            <a:lvl1pPr marL="0" indent="0" algn="r">
              <a:spcBef>
                <a:spcPts val="0"/>
              </a:spcBef>
              <a:buNone/>
              <a:defRPr sz="700"/>
            </a:lvl1pPr>
            <a:lvl2pPr>
              <a:buNone/>
              <a:defRPr sz="700"/>
            </a:lvl2pPr>
            <a:lvl3pPr>
              <a:buNone/>
              <a:defRPr sz="500"/>
            </a:lvl3pPr>
            <a:lvl4pPr>
              <a:buNone/>
              <a:defRPr sz="500"/>
            </a:lvl4pPr>
            <a:lvl5pPr>
              <a:buNone/>
              <a:defRPr sz="5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79228" y="1732544"/>
            <a:ext cx="6794744" cy="3118582"/>
          </a:xfrm>
        </p:spPr>
        <p:txBody>
          <a:bodyPr/>
          <a:lstStyle>
            <a:lvl1pPr marL="150447">
              <a:defRPr sz="1600"/>
            </a:lvl1pPr>
            <a:lvl2pPr marL="305595">
              <a:defRPr sz="1400"/>
            </a:lvl2pPr>
            <a:lvl3pPr marL="423130">
              <a:defRPr sz="1200"/>
            </a:lvl3pPr>
            <a:lvl4pPr marL="540666">
              <a:defRPr sz="900"/>
            </a:lvl4pPr>
            <a:lvl5pPr marL="648799">
              <a:defRPr sz="9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9" name="Espace réservé de la date 8"/>
          <p:cNvSpPr>
            <a:spLocks noGrp="1"/>
          </p:cNvSpPr>
          <p:nvPr>
            <p:ph type="dt" sz="half" idx="10"/>
          </p:nvPr>
        </p:nvSpPr>
        <p:spPr>
          <a:xfrm>
            <a:off x="4361236" y="5106904"/>
            <a:ext cx="2353871" cy="215076"/>
          </a:xfrm>
        </p:spPr>
        <p:txBody>
          <a:bodyPr vert="horz" rtlCol="0"/>
          <a:lstStyle>
            <a:extLst/>
          </a:lstStyle>
          <a:p>
            <a:pPr algn="l" eaLnBrk="1" latinLnBrk="0" hangingPunct="1"/>
            <a:fld id="{48D92626-37D2-4832-BF7A-BC283494A20D}" type="datetimeFigureOut">
              <a:rPr lang="en-US" smtClean="0"/>
              <a:t>23/11/18</a:t>
            </a:fld>
            <a:endParaRPr lang="en-US"/>
          </a:p>
        </p:txBody>
      </p:sp>
      <p:sp>
        <p:nvSpPr>
          <p:cNvPr id="10" name="Espace réservé du numéro de diapositive 9"/>
          <p:cNvSpPr>
            <a:spLocks noGrp="1"/>
          </p:cNvSpPr>
          <p:nvPr>
            <p:ph type="sldNum" sz="quarter" idx="11"/>
          </p:nvPr>
        </p:nvSpPr>
        <p:spPr>
          <a:xfrm>
            <a:off x="6773182" y="5106904"/>
            <a:ext cx="364013" cy="215076"/>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1" name="Espace réservé du pied de page 10"/>
          <p:cNvSpPr>
            <a:spLocks noGrp="1"/>
          </p:cNvSpPr>
          <p:nvPr>
            <p:ph type="ftr" sz="quarter" idx="12"/>
          </p:nvPr>
        </p:nvSpPr>
        <p:spPr>
          <a:xfrm>
            <a:off x="1254605" y="5106904"/>
            <a:ext cx="3063557" cy="215076"/>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3792" y="3704072"/>
            <a:ext cx="4301490" cy="521016"/>
          </a:xfrm>
        </p:spPr>
        <p:txBody>
          <a:bodyPr anchor="b"/>
          <a:lstStyle>
            <a:lvl1pPr marL="0" algn="r">
              <a:buNone/>
              <a:defRPr sz="900" b="1"/>
            </a:lvl1pPr>
            <a:extLst/>
          </a:lstStyle>
          <a:p>
            <a:r>
              <a:rPr kumimoji="0" lang="fr-FR" smtClean="0"/>
              <a:t>Cliquez et modifiez le titre</a:t>
            </a:r>
            <a:endParaRPr kumimoji="0" lang="en-US"/>
          </a:p>
        </p:txBody>
      </p:sp>
      <p:sp>
        <p:nvSpPr>
          <p:cNvPr id="4" name="Espace réservé du texte 3"/>
          <p:cNvSpPr>
            <a:spLocks noGrp="1"/>
          </p:cNvSpPr>
          <p:nvPr>
            <p:ph type="body" sz="half" idx="2"/>
          </p:nvPr>
        </p:nvSpPr>
        <p:spPr>
          <a:xfrm>
            <a:off x="2383792" y="4225077"/>
            <a:ext cx="4301490" cy="715233"/>
          </a:xfrm>
        </p:spPr>
        <p:txBody>
          <a:bodyPr/>
          <a:lstStyle>
            <a:lvl1pPr marL="0" indent="0" algn="r">
              <a:spcBef>
                <a:spcPts val="0"/>
              </a:spcBef>
              <a:buNone/>
              <a:defRPr sz="700"/>
            </a:lvl1pPr>
            <a:lvl2pPr>
              <a:defRPr sz="700"/>
            </a:lvl2pPr>
            <a:lvl3pPr>
              <a:defRPr sz="500"/>
            </a:lvl3pPr>
            <a:lvl4pPr>
              <a:defRPr sz="500"/>
            </a:lvl4pPr>
            <a:lvl5pPr>
              <a:defRPr sz="500"/>
            </a:lvl5pPr>
            <a:extLst/>
          </a:lstStyle>
          <a:p>
            <a:pPr lvl="0" eaLnBrk="1" latinLnBrk="0" hangingPunct="1"/>
            <a:r>
              <a:rPr kumimoji="0" lang="fr-FR" smtClean="0"/>
              <a:t>Cliquez pour modifier les styles du texte du masque</a:t>
            </a:r>
          </a:p>
        </p:txBody>
      </p:sp>
      <p:sp>
        <p:nvSpPr>
          <p:cNvPr id="13" name="Espace réservé pour une image  12"/>
          <p:cNvSpPr>
            <a:spLocks noGrp="1"/>
          </p:cNvSpPr>
          <p:nvPr>
            <p:ph type="pic" idx="1"/>
          </p:nvPr>
        </p:nvSpPr>
        <p:spPr>
          <a:xfrm>
            <a:off x="238974" y="195900"/>
            <a:ext cx="6691206" cy="3405346"/>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1600"/>
            </a:lvl1pPr>
            <a:extLst/>
          </a:lstStyle>
          <a:p>
            <a:pPr marL="0" algn="l" rtl="0" eaLnBrk="1" latinLnBrk="0" hangingPunct="1"/>
            <a:r>
              <a:rPr kumimoji="0" lang="fr-FR" smtClean="0">
                <a:solidFill>
                  <a:schemeClr val="lt1"/>
                </a:solidFill>
                <a:latin typeface="+mn-lt"/>
                <a:ea typeface="+mn-ea"/>
                <a:cs typeface="+mn-cs"/>
              </a:rPr>
              <a:t>Faire glisser l'image vers l'espace réservé ou cliquer sur l'icône pour l'ajouter</a:t>
            </a:r>
            <a:endParaRPr kumimoji="0" lang="en-US" dirty="0">
              <a:solidFill>
                <a:schemeClr val="lt1"/>
              </a:solidFill>
              <a:latin typeface="+mn-lt"/>
              <a:ea typeface="+mn-ea"/>
              <a:cs typeface="+mn-cs"/>
            </a:endParaRPr>
          </a:p>
        </p:txBody>
      </p:sp>
      <p:sp>
        <p:nvSpPr>
          <p:cNvPr id="8" name="Espace réservé de la date 7"/>
          <p:cNvSpPr>
            <a:spLocks noGrp="1"/>
          </p:cNvSpPr>
          <p:nvPr>
            <p:ph type="dt" sz="half" idx="10"/>
          </p:nvPr>
        </p:nvSpPr>
        <p:spPr>
          <a:xfrm>
            <a:off x="4361236" y="5103246"/>
            <a:ext cx="2353871" cy="215076"/>
          </a:xfrm>
        </p:spPr>
        <p:txBody>
          <a:bodyPr vert="horz" rtlCol="0"/>
          <a:lstStyle>
            <a:extLst/>
          </a:lstStyle>
          <a:p>
            <a:pPr algn="l" eaLnBrk="1" latinLnBrk="0" hangingPunct="1"/>
            <a:fld id="{48D92626-37D2-4832-BF7A-BC283494A20D}" type="datetimeFigureOut">
              <a:rPr lang="en-US" smtClean="0"/>
              <a:t>23/11/18</a:t>
            </a:fld>
            <a:endParaRPr lang="en-US"/>
          </a:p>
        </p:txBody>
      </p:sp>
      <p:sp>
        <p:nvSpPr>
          <p:cNvPr id="9" name="Espace réservé du numéro de diapositive 8"/>
          <p:cNvSpPr>
            <a:spLocks noGrp="1"/>
          </p:cNvSpPr>
          <p:nvPr>
            <p:ph type="sldNum" sz="quarter" idx="11"/>
          </p:nvPr>
        </p:nvSpPr>
        <p:spPr>
          <a:xfrm>
            <a:off x="6773182" y="5103246"/>
            <a:ext cx="364013" cy="215076"/>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0" name="Espace réservé du pied de page 9"/>
          <p:cNvSpPr>
            <a:spLocks noGrp="1"/>
          </p:cNvSpPr>
          <p:nvPr>
            <p:ph type="ftr" sz="quarter" idx="12"/>
          </p:nvPr>
        </p:nvSpPr>
        <p:spPr>
          <a:xfrm>
            <a:off x="1254605" y="5103246"/>
            <a:ext cx="3063557" cy="215076"/>
          </a:xfrm>
        </p:spPr>
        <p:txBody>
          <a:bodyPr vert="horz" rtlCol="0"/>
          <a:lstStyle>
            <a:extLst/>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ondir un rectangle avec un coin diagonal 6"/>
          <p:cNvSpPr/>
          <p:nvPr/>
        </p:nvSpPr>
        <p:spPr>
          <a:xfrm>
            <a:off x="129046" y="115318"/>
            <a:ext cx="6907950" cy="5147454"/>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lIns="47015" tIns="23506" rIns="47015" bIns="23506" anchor="ctr"/>
          <a:lstStyle>
            <a:extLst/>
          </a:lstStyle>
          <a:p>
            <a:pPr algn="ctr" eaLnBrk="1" latinLnBrk="0" hangingPunct="1"/>
            <a:endParaRPr kumimoji="0" lang="en-US"/>
          </a:p>
        </p:txBody>
      </p:sp>
      <p:sp>
        <p:nvSpPr>
          <p:cNvPr id="3" name="Espace réservé du pied de page 2"/>
          <p:cNvSpPr>
            <a:spLocks noGrp="1"/>
          </p:cNvSpPr>
          <p:nvPr>
            <p:ph type="ftr" sz="quarter" idx="3"/>
          </p:nvPr>
        </p:nvSpPr>
        <p:spPr>
          <a:xfrm>
            <a:off x="1015632" y="5018413"/>
            <a:ext cx="3302531" cy="215076"/>
          </a:xfrm>
          <a:prstGeom prst="rect">
            <a:avLst/>
          </a:prstGeom>
        </p:spPr>
        <p:txBody>
          <a:bodyPr lIns="47015" tIns="23506" rIns="47015" bIns="23506"/>
          <a:lstStyle>
            <a:lvl1pPr algn="r" eaLnBrk="1" latinLnBrk="0" hangingPunct="1">
              <a:defRPr kumimoji="0" sz="700">
                <a:solidFill>
                  <a:schemeClr val="bg2">
                    <a:tint val="60000"/>
                    <a:satMod val="155000"/>
                  </a:schemeClr>
                </a:solidFill>
              </a:defRPr>
            </a:lvl1pPr>
            <a:extLst/>
          </a:lstStyle>
          <a:p>
            <a:pPr algn="r" eaLnBrk="1" latinLnBrk="0" hangingPunct="1"/>
            <a:endParaRPr kumimoji="0" lang="en-US" sz="700" dirty="0">
              <a:solidFill>
                <a:schemeClr val="bg2">
                  <a:tint val="60000"/>
                  <a:satMod val="155000"/>
                </a:schemeClr>
              </a:solidFill>
            </a:endParaRPr>
          </a:p>
        </p:txBody>
      </p:sp>
      <p:sp>
        <p:nvSpPr>
          <p:cNvPr id="14" name="Espace réservé de la date 13"/>
          <p:cNvSpPr>
            <a:spLocks noGrp="1"/>
          </p:cNvSpPr>
          <p:nvPr>
            <p:ph type="dt" sz="half" idx="2"/>
          </p:nvPr>
        </p:nvSpPr>
        <p:spPr>
          <a:xfrm>
            <a:off x="4361236" y="5018413"/>
            <a:ext cx="2353871" cy="215076"/>
          </a:xfrm>
          <a:prstGeom prst="rect">
            <a:avLst/>
          </a:prstGeom>
        </p:spPr>
        <p:txBody>
          <a:bodyPr lIns="47015" tIns="23506" rIns="47015" bIns="23506"/>
          <a:lstStyle>
            <a:lvl1pPr algn="l" eaLnBrk="1" latinLnBrk="0" hangingPunct="1">
              <a:defRPr kumimoji="0" sz="700">
                <a:solidFill>
                  <a:schemeClr val="bg2">
                    <a:tint val="60000"/>
                    <a:satMod val="155000"/>
                  </a:schemeClr>
                </a:solidFill>
              </a:defRPr>
            </a:lvl1pPr>
            <a:extLst/>
          </a:lstStyle>
          <a:p>
            <a:pPr algn="l" eaLnBrk="1" latinLnBrk="0" hangingPunct="1"/>
            <a:fld id="{48D92626-37D2-4832-BF7A-BC283494A20D}" type="datetimeFigureOut">
              <a:rPr lang="en-US" smtClean="0"/>
              <a:t>23/11/18</a:t>
            </a:fld>
            <a:endParaRPr lang="en-US" sz="700" dirty="0">
              <a:solidFill>
                <a:schemeClr val="bg2">
                  <a:tint val="60000"/>
                  <a:satMod val="155000"/>
                </a:schemeClr>
              </a:solidFill>
            </a:endParaRPr>
          </a:p>
        </p:txBody>
      </p:sp>
      <p:sp>
        <p:nvSpPr>
          <p:cNvPr id="23" name="Espace réservé du numéro de diapositive 22"/>
          <p:cNvSpPr>
            <a:spLocks noGrp="1"/>
          </p:cNvSpPr>
          <p:nvPr>
            <p:ph type="sldNum" sz="quarter" idx="4"/>
          </p:nvPr>
        </p:nvSpPr>
        <p:spPr>
          <a:xfrm>
            <a:off x="6773182" y="5107608"/>
            <a:ext cx="364013" cy="215076"/>
          </a:xfrm>
          <a:prstGeom prst="rect">
            <a:avLst/>
          </a:prstGeom>
        </p:spPr>
        <p:txBody>
          <a:bodyPr lIns="47015" tIns="23506" rIns="47015" bIns="23506" anchor="ctr"/>
          <a:lstStyle>
            <a:lvl1pPr algn="r" eaLnBrk="1" latinLnBrk="0" hangingPunct="1">
              <a:defRPr kumimoji="0" sz="700">
                <a:solidFill>
                  <a:schemeClr val="tx2">
                    <a:shade val="90000"/>
                  </a:schemeClr>
                </a:solidFill>
                <a:effectLst/>
              </a:defRPr>
            </a:lvl1pPr>
            <a:extLst/>
          </a:lstStyle>
          <a:p>
            <a:pPr algn="r" eaLnBrk="1" latinLnBrk="0" hangingPunct="1"/>
            <a:fld id="{8C592886-E571-45D5-8B56-343DC94F8FA6}" type="slidenum">
              <a:rPr kumimoji="0" lang="en-US" smtClean="0"/>
              <a:t>‹#›</a:t>
            </a:fld>
            <a:endParaRPr kumimoji="0" lang="en-US" sz="700" b="1" dirty="0">
              <a:solidFill>
                <a:schemeClr val="tx2">
                  <a:shade val="90000"/>
                </a:schemeClr>
              </a:solidFill>
              <a:effectLst/>
            </a:endParaRPr>
          </a:p>
        </p:txBody>
      </p:sp>
      <p:sp>
        <p:nvSpPr>
          <p:cNvPr id="22" name="Espace réservé du titre 21"/>
          <p:cNvSpPr>
            <a:spLocks noGrp="1"/>
          </p:cNvSpPr>
          <p:nvPr>
            <p:ph type="title"/>
          </p:nvPr>
        </p:nvSpPr>
        <p:spPr>
          <a:xfrm>
            <a:off x="358458" y="198780"/>
            <a:ext cx="6452237" cy="896143"/>
          </a:xfrm>
          <a:prstGeom prst="rect">
            <a:avLst/>
          </a:prstGeom>
        </p:spPr>
        <p:txBody>
          <a:bodyPr lIns="47015" tIns="23506" rIns="47015" bIns="23506" anchor="b">
            <a:normAutofit/>
            <a:scene3d>
              <a:camera prst="orthographicFront"/>
              <a:lightRig rig="soft" dir="t">
                <a:rot lat="0" lon="0" rev="2400000"/>
              </a:lightRig>
            </a:scene3d>
            <a:sp3d>
              <a:bevelT w="19050" h="12700"/>
            </a:sp3d>
          </a:bodyPr>
          <a:lstStyle>
            <a:extLst/>
          </a:lstStyle>
          <a:p>
            <a:r>
              <a:rPr kumimoji="0" lang="fr-FR" smtClean="0"/>
              <a:t>Cliquez et modifiez le titre</a:t>
            </a:r>
            <a:endParaRPr kumimoji="0" lang="en-US"/>
          </a:p>
        </p:txBody>
      </p:sp>
      <p:sp>
        <p:nvSpPr>
          <p:cNvPr id="13" name="Espace réservé du texte 12"/>
          <p:cNvSpPr>
            <a:spLocks noGrp="1"/>
          </p:cNvSpPr>
          <p:nvPr>
            <p:ph type="body" idx="1"/>
          </p:nvPr>
        </p:nvSpPr>
        <p:spPr>
          <a:xfrm>
            <a:off x="358458" y="1290702"/>
            <a:ext cx="6452237" cy="3548731"/>
          </a:xfrm>
          <a:prstGeom prst="rect">
            <a:avLst/>
          </a:prstGeom>
        </p:spPr>
        <p:txBody>
          <a:bodyPr lIns="47015" tIns="23506" rIns="47015" bIns="23506">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28207" algn="r" rtl="0" eaLnBrk="1" latinLnBrk="0" hangingPunct="1">
        <a:spcBef>
          <a:spcPct val="0"/>
        </a:spcBef>
        <a:buNone/>
        <a:defRPr kumimoji="0" sz="23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150184" indent="-150184" algn="l" rtl="0" eaLnBrk="1" latinLnBrk="0" hangingPunct="1">
        <a:spcBef>
          <a:spcPts val="0"/>
        </a:spcBef>
        <a:buClr>
          <a:schemeClr val="accent1"/>
        </a:buClr>
        <a:buSzPct val="70000"/>
        <a:buFont typeface="Wingdings 2"/>
        <a:buChar char=""/>
        <a:defRPr kumimoji="0" sz="1600" kern="1200">
          <a:solidFill>
            <a:schemeClr val="tx1"/>
          </a:solidFill>
          <a:latin typeface="+mn-lt"/>
          <a:ea typeface="+mn-ea"/>
          <a:cs typeface="+mn-cs"/>
        </a:defRPr>
      </a:lvl1pPr>
      <a:lvl2pPr marL="329101" indent="-117536" algn="l" rtl="0" eaLnBrk="1" latinLnBrk="0" hangingPunct="1">
        <a:spcBef>
          <a:spcPts val="207"/>
        </a:spcBef>
        <a:buClr>
          <a:schemeClr val="accent2"/>
        </a:buClr>
        <a:buSzPct val="90000"/>
        <a:buFontTx/>
        <a:buChar char="•"/>
        <a:defRPr kumimoji="0" sz="1400" kern="1200">
          <a:solidFill>
            <a:schemeClr val="tx1"/>
          </a:solidFill>
          <a:latin typeface="+mn-lt"/>
          <a:ea typeface="+mn-ea"/>
          <a:cs typeface="+mn-cs"/>
        </a:defRPr>
      </a:lvl2pPr>
      <a:lvl3pPr marL="423130" indent="-98731" algn="l" rtl="0" eaLnBrk="1" latinLnBrk="0" hangingPunct="1">
        <a:spcBef>
          <a:spcPts val="207"/>
        </a:spcBef>
        <a:buClr>
          <a:schemeClr val="accent3"/>
        </a:buClr>
        <a:buSzPct val="100000"/>
        <a:buFont typeface="Wingdings 2"/>
        <a:buChar char=""/>
        <a:defRPr kumimoji="0" sz="1200" kern="1200">
          <a:solidFill>
            <a:schemeClr val="tx1"/>
          </a:solidFill>
          <a:latin typeface="+mn-lt"/>
          <a:ea typeface="+mn-ea"/>
          <a:cs typeface="+mn-cs"/>
        </a:defRPr>
      </a:lvl3pPr>
      <a:lvl4pPr marL="517157" indent="-94029" algn="l" rtl="0" eaLnBrk="1" latinLnBrk="0" hangingPunct="1">
        <a:spcBef>
          <a:spcPts val="207"/>
        </a:spcBef>
        <a:buClr>
          <a:schemeClr val="accent3"/>
        </a:buClr>
        <a:buSzPct val="100000"/>
        <a:buFont typeface="Wingdings 2"/>
        <a:buChar char=""/>
        <a:defRPr kumimoji="0" sz="900" kern="1200">
          <a:solidFill>
            <a:schemeClr val="tx1"/>
          </a:solidFill>
          <a:latin typeface="+mn-lt"/>
          <a:ea typeface="+mn-ea"/>
          <a:cs typeface="+mn-cs"/>
        </a:defRPr>
      </a:lvl4pPr>
      <a:lvl5pPr marL="611187" indent="-94029" algn="l" rtl="0" eaLnBrk="1" latinLnBrk="0" hangingPunct="1">
        <a:spcBef>
          <a:spcPts val="207"/>
        </a:spcBef>
        <a:buClr>
          <a:schemeClr val="accent3"/>
        </a:buClr>
        <a:buSzPct val="100000"/>
        <a:buFont typeface="Wingdings 2"/>
        <a:buChar char=""/>
        <a:defRPr kumimoji="0" sz="900" kern="1200">
          <a:solidFill>
            <a:schemeClr val="tx1"/>
          </a:solidFill>
          <a:latin typeface="+mn-lt"/>
          <a:ea typeface="+mn-ea"/>
          <a:cs typeface="+mn-cs"/>
        </a:defRPr>
      </a:lvl5pPr>
      <a:lvl6pPr marL="705216" indent="-89328" algn="l" rtl="0" eaLnBrk="1" latinLnBrk="0" hangingPunct="1">
        <a:spcBef>
          <a:spcPts val="207"/>
        </a:spcBef>
        <a:buClr>
          <a:schemeClr val="accent4"/>
        </a:buClr>
        <a:buFont typeface="Wingdings 2"/>
        <a:buChar char=""/>
        <a:defRPr kumimoji="0" sz="900" kern="1200" baseline="0">
          <a:solidFill>
            <a:schemeClr val="tx1"/>
          </a:solidFill>
          <a:latin typeface="+mn-lt"/>
          <a:ea typeface="+mn-ea"/>
          <a:cs typeface="+mn-cs"/>
        </a:defRPr>
      </a:lvl6pPr>
      <a:lvl7pPr marL="799246" indent="-89328" algn="l" rtl="0" eaLnBrk="1" latinLnBrk="0" hangingPunct="1">
        <a:spcBef>
          <a:spcPts val="207"/>
        </a:spcBef>
        <a:buClr>
          <a:schemeClr val="accent4"/>
        </a:buClr>
        <a:buFont typeface="Wingdings 2"/>
        <a:buChar char=""/>
        <a:defRPr kumimoji="0" sz="700" kern="1200" baseline="0">
          <a:solidFill>
            <a:schemeClr val="tx1"/>
          </a:solidFill>
          <a:latin typeface="+mn-lt"/>
          <a:ea typeface="+mn-ea"/>
          <a:cs typeface="+mn-cs"/>
        </a:defRPr>
      </a:lvl7pPr>
      <a:lvl8pPr marL="893273" indent="-89328" algn="l" rtl="0" eaLnBrk="1" latinLnBrk="0" hangingPunct="1">
        <a:spcBef>
          <a:spcPts val="207"/>
        </a:spcBef>
        <a:buClr>
          <a:schemeClr val="accent4"/>
        </a:buClr>
        <a:buFont typeface="Wingdings 2"/>
        <a:buChar char=""/>
        <a:defRPr kumimoji="0" sz="700" kern="1200" baseline="0">
          <a:solidFill>
            <a:schemeClr val="tx1"/>
          </a:solidFill>
          <a:latin typeface="+mn-lt"/>
          <a:ea typeface="+mn-ea"/>
          <a:cs typeface="+mn-cs"/>
        </a:defRPr>
      </a:lvl8pPr>
      <a:lvl9pPr marL="987302" indent="-89328" algn="l" rtl="0" eaLnBrk="1" latinLnBrk="0" hangingPunct="1">
        <a:spcBef>
          <a:spcPts val="207"/>
        </a:spcBef>
        <a:buClr>
          <a:schemeClr val="accent4"/>
        </a:buClr>
        <a:buFont typeface="Wingdings 2"/>
        <a:buChar char=""/>
        <a:defRPr kumimoji="0" sz="7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235071" algn="l" rtl="0" eaLnBrk="1" latinLnBrk="0" hangingPunct="1">
        <a:defRPr kumimoji="0" kern="1200">
          <a:solidFill>
            <a:schemeClr val="tx1"/>
          </a:solidFill>
          <a:latin typeface="+mn-lt"/>
          <a:ea typeface="+mn-ea"/>
          <a:cs typeface="+mn-cs"/>
        </a:defRPr>
      </a:lvl2pPr>
      <a:lvl3pPr marL="470143" algn="l" rtl="0" eaLnBrk="1" latinLnBrk="0" hangingPunct="1">
        <a:defRPr kumimoji="0" kern="1200">
          <a:solidFill>
            <a:schemeClr val="tx1"/>
          </a:solidFill>
          <a:latin typeface="+mn-lt"/>
          <a:ea typeface="+mn-ea"/>
          <a:cs typeface="+mn-cs"/>
        </a:defRPr>
      </a:lvl3pPr>
      <a:lvl4pPr marL="705216" algn="l" rtl="0" eaLnBrk="1" latinLnBrk="0" hangingPunct="1">
        <a:defRPr kumimoji="0" kern="1200">
          <a:solidFill>
            <a:schemeClr val="tx1"/>
          </a:solidFill>
          <a:latin typeface="+mn-lt"/>
          <a:ea typeface="+mn-ea"/>
          <a:cs typeface="+mn-cs"/>
        </a:defRPr>
      </a:lvl4pPr>
      <a:lvl5pPr marL="940287" algn="l" rtl="0" eaLnBrk="1" latinLnBrk="0" hangingPunct="1">
        <a:defRPr kumimoji="0" kern="1200">
          <a:solidFill>
            <a:schemeClr val="tx1"/>
          </a:solidFill>
          <a:latin typeface="+mn-lt"/>
          <a:ea typeface="+mn-ea"/>
          <a:cs typeface="+mn-cs"/>
        </a:defRPr>
      </a:lvl5pPr>
      <a:lvl6pPr marL="1175359" algn="l" rtl="0" eaLnBrk="1" latinLnBrk="0" hangingPunct="1">
        <a:defRPr kumimoji="0" kern="1200">
          <a:solidFill>
            <a:schemeClr val="tx1"/>
          </a:solidFill>
          <a:latin typeface="+mn-lt"/>
          <a:ea typeface="+mn-ea"/>
          <a:cs typeface="+mn-cs"/>
        </a:defRPr>
      </a:lvl6pPr>
      <a:lvl7pPr marL="1410430" algn="l" rtl="0" eaLnBrk="1" latinLnBrk="0" hangingPunct="1">
        <a:defRPr kumimoji="0" kern="1200">
          <a:solidFill>
            <a:schemeClr val="tx1"/>
          </a:solidFill>
          <a:latin typeface="+mn-lt"/>
          <a:ea typeface="+mn-ea"/>
          <a:cs typeface="+mn-cs"/>
        </a:defRPr>
      </a:lvl7pPr>
      <a:lvl8pPr marL="1645504" algn="l" rtl="0" eaLnBrk="1" latinLnBrk="0" hangingPunct="1">
        <a:defRPr kumimoji="0" kern="1200">
          <a:solidFill>
            <a:schemeClr val="tx1"/>
          </a:solidFill>
          <a:latin typeface="+mn-lt"/>
          <a:ea typeface="+mn-ea"/>
          <a:cs typeface="+mn-cs"/>
        </a:defRPr>
      </a:lvl8pPr>
      <a:lvl9pPr marL="1880575"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b="1" dirty="0" smtClean="0"/>
              <a:t>Médecine et intersexuation </a:t>
            </a:r>
            <a:br>
              <a:rPr lang="fr-FR" b="1" dirty="0" smtClean="0"/>
            </a:br>
            <a:r>
              <a:rPr lang="fr-FR" b="1" dirty="0" smtClean="0"/>
              <a:t>Regards juridiques français</a:t>
            </a:r>
            <a:endParaRPr lang="fr-FR" sz="2100" dirty="0"/>
          </a:p>
        </p:txBody>
      </p:sp>
      <p:sp>
        <p:nvSpPr>
          <p:cNvPr id="3" name="Sous-titre 2"/>
          <p:cNvSpPr>
            <a:spLocks noGrp="1"/>
          </p:cNvSpPr>
          <p:nvPr>
            <p:ph type="subTitle" idx="1"/>
          </p:nvPr>
        </p:nvSpPr>
        <p:spPr>
          <a:xfrm>
            <a:off x="363974" y="2210490"/>
            <a:ext cx="6452237" cy="2483599"/>
          </a:xfrm>
        </p:spPr>
        <p:txBody>
          <a:bodyPr>
            <a:normAutofit/>
          </a:bodyPr>
          <a:lstStyle/>
          <a:p>
            <a:r>
              <a:rPr lang="en-US" dirty="0"/>
              <a:t>Benjamin Moron-</a:t>
            </a:r>
            <a:r>
              <a:rPr lang="en-US" dirty="0" err="1" smtClean="0"/>
              <a:t>Puech</a:t>
            </a:r>
            <a:endParaRPr lang="en-US" sz="1400" dirty="0"/>
          </a:p>
          <a:p>
            <a:r>
              <a:rPr lang="fr-FR" sz="1400" dirty="0"/>
              <a:t>Université Panthéon-Assas</a:t>
            </a:r>
          </a:p>
          <a:p>
            <a:r>
              <a:rPr lang="fr-FR" sz="1400" dirty="0"/>
              <a:t>Laboratoire de sociologie juridique</a:t>
            </a:r>
            <a:endParaRPr lang="en-US" sz="1400" dirty="0"/>
          </a:p>
          <a:p>
            <a:endParaRPr lang="en-US" sz="1400" dirty="0"/>
          </a:p>
          <a:p>
            <a:endParaRPr lang="en-US" sz="1400" dirty="0"/>
          </a:p>
          <a:p>
            <a:r>
              <a:rPr lang="en-US" sz="1200" dirty="0"/>
              <a:t>https://</a:t>
            </a:r>
            <a:r>
              <a:rPr lang="en-US" sz="1200" dirty="0" err="1"/>
              <a:t>sexandlaw.hypotheses.org</a:t>
            </a:r>
            <a:r>
              <a:rPr lang="en-US" sz="1200" dirty="0"/>
              <a:t>/</a:t>
            </a:r>
          </a:p>
          <a:p>
            <a:r>
              <a:rPr lang="fr-FR" sz="1200" dirty="0"/>
              <a:t>b.moronpuech@u-paris2.fr</a:t>
            </a:r>
          </a:p>
        </p:txBody>
      </p:sp>
    </p:spTree>
    <p:extLst>
      <p:ext uri="{BB962C8B-B14F-4D97-AF65-F5344CB8AC3E}">
        <p14:creationId xmlns:p14="http://schemas.microsoft.com/office/powerpoint/2010/main" val="31135544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146766"/>
            <a:ext cx="6810690" cy="715657"/>
          </a:xfrm>
        </p:spPr>
        <p:txBody>
          <a:bodyPr>
            <a:normAutofit/>
          </a:bodyPr>
          <a:lstStyle/>
          <a:p>
            <a:r>
              <a:rPr lang="en-US" dirty="0" smtClean="0"/>
              <a:t>A. </a:t>
            </a:r>
            <a:r>
              <a:rPr lang="en-US" dirty="0"/>
              <a:t>Le </a:t>
            </a:r>
            <a:r>
              <a:rPr lang="en-US" dirty="0" err="1"/>
              <a:t>pouvoir</a:t>
            </a:r>
            <a:r>
              <a:rPr lang="en-US" dirty="0"/>
              <a:t> </a:t>
            </a:r>
            <a:r>
              <a:rPr lang="en-US" dirty="0" err="1"/>
              <a:t>d’assigner</a:t>
            </a:r>
            <a:r>
              <a:rPr lang="en-US" dirty="0"/>
              <a:t> </a:t>
            </a:r>
            <a:r>
              <a:rPr lang="en-US" dirty="0" smtClean="0"/>
              <a:t>le genre</a:t>
            </a:r>
            <a:endParaRPr lang="en-US" dirty="0"/>
          </a:p>
        </p:txBody>
      </p:sp>
      <p:sp>
        <p:nvSpPr>
          <p:cNvPr id="7" name="Espace réservé du contenu 2"/>
          <p:cNvSpPr>
            <a:spLocks noGrp="1"/>
          </p:cNvSpPr>
          <p:nvPr>
            <p:ph idx="1"/>
          </p:nvPr>
        </p:nvSpPr>
        <p:spPr>
          <a:xfrm>
            <a:off x="207051" y="1248028"/>
            <a:ext cx="6708461" cy="4086169"/>
          </a:xfrm>
        </p:spPr>
        <p:txBody>
          <a:bodyPr>
            <a:normAutofit/>
          </a:bodyPr>
          <a:lstStyle/>
          <a:p>
            <a:r>
              <a:rPr lang="fr-FR" sz="2100" dirty="0"/>
              <a:t>Notions de </a:t>
            </a:r>
            <a:r>
              <a:rPr lang="fr-FR" sz="2100" dirty="0" smtClean="0"/>
              <a:t>base</a:t>
            </a:r>
          </a:p>
          <a:p>
            <a:pPr lvl="1"/>
            <a:r>
              <a:rPr lang="fr-FR" sz="1700" dirty="0" smtClean="0"/>
              <a:t>Genre / identité de genre / expression de genre</a:t>
            </a:r>
          </a:p>
          <a:p>
            <a:pPr lvl="1"/>
            <a:r>
              <a:rPr lang="fr-FR" sz="1700" dirty="0" smtClean="0"/>
              <a:t>Registre d’identité/ titre d’identité</a:t>
            </a:r>
          </a:p>
          <a:p>
            <a:pPr lvl="1"/>
            <a:endParaRPr lang="fr-FR" sz="1800" dirty="0" smtClean="0"/>
          </a:p>
          <a:p>
            <a:r>
              <a:rPr lang="fr-FR" sz="2100" dirty="0" smtClean="0"/>
              <a:t>Articulation de ces notions</a:t>
            </a:r>
          </a:p>
          <a:p>
            <a:pPr lvl="1"/>
            <a:r>
              <a:rPr lang="fr-FR" sz="1700" dirty="0" smtClean="0"/>
              <a:t>Genre </a:t>
            </a:r>
            <a:r>
              <a:rPr lang="fr-FR" sz="1700" dirty="0" smtClean="0">
                <a:sym typeface="Wingdings"/>
              </a:rPr>
              <a:t> registre d’identité (acte de naissance)</a:t>
            </a:r>
            <a:endParaRPr lang="fr-FR" sz="1700" dirty="0" smtClean="0"/>
          </a:p>
          <a:p>
            <a:pPr lvl="1"/>
            <a:r>
              <a:rPr lang="fr-FR" sz="1700" dirty="0" smtClean="0"/>
              <a:t>Expression de genre </a:t>
            </a:r>
            <a:r>
              <a:rPr lang="fr-FR" sz="1700" dirty="0" smtClean="0">
                <a:sym typeface="Wingdings"/>
              </a:rPr>
              <a:t> titre d’identité (CNI, extrait d’acte, …)</a:t>
            </a:r>
            <a:endParaRPr lang="fr-FR" sz="1700" dirty="0" smtClean="0"/>
          </a:p>
          <a:p>
            <a:pPr lvl="1"/>
            <a:r>
              <a:rPr lang="fr-FR" sz="1700" dirty="0" smtClean="0"/>
              <a:t>Et l’identité de genre ? </a:t>
            </a:r>
            <a:r>
              <a:rPr lang="fr-FR" sz="1700" dirty="0" smtClean="0">
                <a:sym typeface="Wingdings"/>
              </a:rPr>
              <a:t> procédure de modification du genre</a:t>
            </a:r>
            <a:endParaRPr lang="fr-FR" sz="1700" dirty="0" smtClean="0"/>
          </a:p>
          <a:p>
            <a:endParaRPr lang="fr-FR" dirty="0" smtClean="0"/>
          </a:p>
        </p:txBody>
      </p:sp>
    </p:spTree>
    <p:extLst>
      <p:ext uri="{BB962C8B-B14F-4D97-AF65-F5344CB8AC3E}">
        <p14:creationId xmlns:p14="http://schemas.microsoft.com/office/powerpoint/2010/main" val="2999898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a:spLocks noGrp="1"/>
          </p:cNvSpPr>
          <p:nvPr>
            <p:ph idx="1"/>
          </p:nvPr>
        </p:nvSpPr>
        <p:spPr>
          <a:xfrm>
            <a:off x="361305" y="1248028"/>
            <a:ext cx="6452237" cy="4086169"/>
          </a:xfrm>
        </p:spPr>
        <p:txBody>
          <a:bodyPr>
            <a:normAutofit/>
          </a:bodyPr>
          <a:lstStyle/>
          <a:p>
            <a:pPr marL="0" indent="0">
              <a:buNone/>
            </a:pPr>
            <a:r>
              <a:rPr lang="fr-CA" sz="1800" dirty="0" smtClean="0"/>
              <a:t>1. À la naissance</a:t>
            </a:r>
          </a:p>
          <a:p>
            <a:pPr marL="0" indent="0">
              <a:buNone/>
            </a:pPr>
            <a:endParaRPr lang="fr-CA" dirty="0" smtClean="0"/>
          </a:p>
          <a:p>
            <a:r>
              <a:rPr lang="fr-CA" dirty="0" smtClean="0"/>
              <a:t>Pouvoir de fait ou délégation implicite ?</a:t>
            </a:r>
          </a:p>
          <a:p>
            <a:pPr lvl="1"/>
            <a:endParaRPr lang="fr-CA" dirty="0" smtClean="0"/>
          </a:p>
          <a:p>
            <a:pPr lvl="1"/>
            <a:r>
              <a:rPr lang="fr-CA" dirty="0" smtClean="0"/>
              <a:t>Origine du problème : article 57 du code civil silencieux</a:t>
            </a:r>
          </a:p>
          <a:p>
            <a:pPr lvl="1"/>
            <a:endParaRPr lang="fr-CA" dirty="0"/>
          </a:p>
          <a:p>
            <a:pPr lvl="1"/>
            <a:r>
              <a:rPr lang="fr-CA" dirty="0" smtClean="0"/>
              <a:t>Enjeux du problème : faire respecter la loi ou la changer</a:t>
            </a:r>
          </a:p>
          <a:p>
            <a:pPr lvl="1"/>
            <a:endParaRPr lang="fr-CA" dirty="0" smtClean="0"/>
          </a:p>
          <a:p>
            <a:pPr lvl="1"/>
            <a:r>
              <a:rPr lang="fr-CA" dirty="0" smtClean="0"/>
              <a:t>Solution du problème</a:t>
            </a:r>
          </a:p>
          <a:p>
            <a:pPr lvl="2"/>
            <a:r>
              <a:rPr lang="fr-CA" dirty="0" smtClean="0"/>
              <a:t>Le sexe relève des « droits de la personnalité »</a:t>
            </a:r>
          </a:p>
          <a:p>
            <a:pPr lvl="2"/>
            <a:r>
              <a:rPr lang="fr-CA" dirty="0" smtClean="0"/>
              <a:t>La décision appartient aux représentants légaux de la personne ≠ médecin</a:t>
            </a:r>
          </a:p>
          <a:p>
            <a:pPr lvl="2"/>
            <a:r>
              <a:rPr lang="fr-CA" dirty="0" err="1" smtClean="0"/>
              <a:t>Rappr</a:t>
            </a:r>
            <a:r>
              <a:rPr lang="fr-CA" dirty="0" smtClean="0"/>
              <a:t>. question ministérielle du 3 avr. 1924</a:t>
            </a:r>
          </a:p>
          <a:p>
            <a:endParaRPr lang="fr-CA" dirty="0" smtClean="0"/>
          </a:p>
          <a:p>
            <a:pPr lvl="1"/>
            <a:endParaRPr lang="fr-CA" dirty="0" smtClean="0"/>
          </a:p>
          <a:p>
            <a:endParaRPr lang="fr-CA" dirty="0" smtClean="0"/>
          </a:p>
          <a:p>
            <a:pPr marL="324399" lvl="2" indent="0">
              <a:buNone/>
            </a:pPr>
            <a:endParaRPr lang="fr-CA" i="1" dirty="0" smtClean="0"/>
          </a:p>
          <a:p>
            <a:pPr marL="324399" lvl="2" indent="0" algn="r">
              <a:buNone/>
            </a:pPr>
            <a:endParaRPr lang="fr-CA" dirty="0"/>
          </a:p>
        </p:txBody>
      </p:sp>
      <p:sp>
        <p:nvSpPr>
          <p:cNvPr id="6" name="Titre 1"/>
          <p:cNvSpPr>
            <a:spLocks noGrp="1"/>
          </p:cNvSpPr>
          <p:nvPr>
            <p:ph type="title"/>
          </p:nvPr>
        </p:nvSpPr>
        <p:spPr>
          <a:xfrm>
            <a:off x="1" y="146766"/>
            <a:ext cx="6810690" cy="715657"/>
          </a:xfrm>
        </p:spPr>
        <p:txBody>
          <a:bodyPr>
            <a:normAutofit/>
          </a:bodyPr>
          <a:lstStyle/>
          <a:p>
            <a:r>
              <a:rPr lang="en-US" dirty="0" smtClean="0"/>
              <a:t>A. </a:t>
            </a:r>
            <a:r>
              <a:rPr lang="en-US" dirty="0"/>
              <a:t>Le </a:t>
            </a:r>
            <a:r>
              <a:rPr lang="en-US" dirty="0" err="1"/>
              <a:t>pouvoir</a:t>
            </a:r>
            <a:r>
              <a:rPr lang="en-US" dirty="0"/>
              <a:t> </a:t>
            </a:r>
            <a:r>
              <a:rPr lang="en-US" dirty="0" err="1"/>
              <a:t>d’assigner</a:t>
            </a:r>
            <a:r>
              <a:rPr lang="en-US" dirty="0"/>
              <a:t> </a:t>
            </a:r>
            <a:r>
              <a:rPr lang="en-US" dirty="0" smtClean="0"/>
              <a:t>le genre</a:t>
            </a:r>
            <a:endParaRPr lang="en-US" dirty="0"/>
          </a:p>
        </p:txBody>
      </p:sp>
    </p:spTree>
    <p:extLst>
      <p:ext uri="{BB962C8B-B14F-4D97-AF65-F5344CB8AC3E}">
        <p14:creationId xmlns:p14="http://schemas.microsoft.com/office/powerpoint/2010/main" val="5092761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a:spLocks noGrp="1"/>
          </p:cNvSpPr>
          <p:nvPr>
            <p:ph idx="1"/>
          </p:nvPr>
        </p:nvSpPr>
        <p:spPr>
          <a:xfrm>
            <a:off x="361305" y="1248028"/>
            <a:ext cx="6807845" cy="4086169"/>
          </a:xfrm>
        </p:spPr>
        <p:txBody>
          <a:bodyPr>
            <a:normAutofit/>
          </a:bodyPr>
          <a:lstStyle/>
          <a:p>
            <a:pPr marL="0" indent="0">
              <a:buNone/>
            </a:pPr>
            <a:r>
              <a:rPr lang="fr-CA" sz="1800" dirty="0" smtClean="0"/>
              <a:t>1. À la naissance</a:t>
            </a:r>
            <a:endParaRPr lang="fr-CA" dirty="0" smtClean="0"/>
          </a:p>
          <a:p>
            <a:pPr lvl="1"/>
            <a:endParaRPr lang="fr-CA" dirty="0" smtClean="0"/>
          </a:p>
          <a:p>
            <a:r>
              <a:rPr lang="fr-CA" dirty="0" smtClean="0"/>
              <a:t>Manifestation de ce pouvoir de fait</a:t>
            </a:r>
          </a:p>
          <a:p>
            <a:pPr lvl="1"/>
            <a:endParaRPr lang="fr-CA" i="1" dirty="0" smtClean="0"/>
          </a:p>
          <a:p>
            <a:pPr lvl="1"/>
            <a:r>
              <a:rPr lang="fr-CA" i="1" dirty="0" smtClean="0"/>
              <a:t>Déclaration de naissance</a:t>
            </a:r>
            <a:r>
              <a:rPr lang="fr-CA" dirty="0" smtClean="0"/>
              <a:t>, sur le site </a:t>
            </a:r>
            <a:r>
              <a:rPr lang="fr-CA" dirty="0" err="1" smtClean="0"/>
              <a:t>www.service-public.fr</a:t>
            </a:r>
            <a:r>
              <a:rPr lang="fr-CA" dirty="0" smtClean="0"/>
              <a:t> :</a:t>
            </a:r>
            <a:br>
              <a:rPr lang="fr-CA" dirty="0" smtClean="0"/>
            </a:br>
            <a:r>
              <a:rPr lang="fr-CA" dirty="0" smtClean="0"/>
              <a:t>« </a:t>
            </a:r>
            <a:r>
              <a:rPr lang="en-US" dirty="0" err="1"/>
              <a:t>Certificat</a:t>
            </a:r>
            <a:r>
              <a:rPr lang="en-US" dirty="0"/>
              <a:t> </a:t>
            </a:r>
            <a:r>
              <a:rPr lang="en-US" dirty="0" err="1"/>
              <a:t>établi</a:t>
            </a:r>
            <a:r>
              <a:rPr lang="en-US" dirty="0"/>
              <a:t> par le </a:t>
            </a:r>
            <a:r>
              <a:rPr lang="en-US" dirty="0" err="1"/>
              <a:t>médecin</a:t>
            </a:r>
            <a:r>
              <a:rPr lang="en-US" dirty="0"/>
              <a:t> </a:t>
            </a:r>
            <a:r>
              <a:rPr lang="en-US" dirty="0" err="1"/>
              <a:t>ou</a:t>
            </a:r>
            <a:r>
              <a:rPr lang="en-US" dirty="0"/>
              <a:t> la sage-femme</a:t>
            </a:r>
            <a:r>
              <a:rPr lang="fr-CA" dirty="0" smtClean="0"/>
              <a:t> »</a:t>
            </a:r>
          </a:p>
          <a:p>
            <a:pPr lvl="1"/>
            <a:endParaRPr lang="fr-CA" dirty="0" smtClean="0"/>
          </a:p>
          <a:p>
            <a:pPr lvl="1"/>
            <a:r>
              <a:rPr lang="fr-CA" dirty="0" smtClean="0"/>
              <a:t>IGREC, 19 févr. 1970 devenue circulaire du 28 oct. 2011 sur l’état civil, § 55 </a:t>
            </a:r>
          </a:p>
          <a:p>
            <a:pPr lvl="1"/>
            <a:endParaRPr lang="fr-CA" dirty="0" smtClean="0"/>
          </a:p>
          <a:p>
            <a:pPr lvl="1"/>
            <a:r>
              <a:rPr lang="fr-CA" dirty="0" smtClean="0"/>
              <a:t>Entretiens avec le parquet civil ou les </a:t>
            </a:r>
            <a:r>
              <a:rPr lang="fr-CA" dirty="0" smtClean="0"/>
              <a:t>Officiers d’état civil</a:t>
            </a:r>
            <a:endParaRPr lang="fr-CA" dirty="0" smtClean="0"/>
          </a:p>
          <a:p>
            <a:pPr marL="324399" lvl="2" indent="0">
              <a:buNone/>
            </a:pPr>
            <a:endParaRPr lang="fr-CA" i="1" dirty="0" smtClean="0"/>
          </a:p>
          <a:p>
            <a:pPr marL="324399" lvl="2" indent="0" algn="r">
              <a:buNone/>
            </a:pPr>
            <a:endParaRPr lang="fr-CA" dirty="0"/>
          </a:p>
        </p:txBody>
      </p:sp>
      <p:sp>
        <p:nvSpPr>
          <p:cNvPr id="6" name="Titre 1"/>
          <p:cNvSpPr>
            <a:spLocks noGrp="1"/>
          </p:cNvSpPr>
          <p:nvPr>
            <p:ph type="title"/>
          </p:nvPr>
        </p:nvSpPr>
        <p:spPr>
          <a:xfrm>
            <a:off x="1" y="146766"/>
            <a:ext cx="6810690" cy="715657"/>
          </a:xfrm>
        </p:spPr>
        <p:txBody>
          <a:bodyPr>
            <a:normAutofit/>
          </a:bodyPr>
          <a:lstStyle/>
          <a:p>
            <a:r>
              <a:rPr lang="en-US" dirty="0" smtClean="0"/>
              <a:t>A. </a:t>
            </a:r>
            <a:r>
              <a:rPr lang="en-US" dirty="0"/>
              <a:t>Le </a:t>
            </a:r>
            <a:r>
              <a:rPr lang="en-US" dirty="0" err="1"/>
              <a:t>pouvoir</a:t>
            </a:r>
            <a:r>
              <a:rPr lang="en-US" dirty="0"/>
              <a:t> </a:t>
            </a:r>
            <a:r>
              <a:rPr lang="en-US" dirty="0" err="1"/>
              <a:t>d’assigner</a:t>
            </a:r>
            <a:r>
              <a:rPr lang="en-US" dirty="0"/>
              <a:t> </a:t>
            </a:r>
            <a:r>
              <a:rPr lang="en-US" dirty="0" smtClean="0"/>
              <a:t>le genre</a:t>
            </a:r>
            <a:endParaRPr lang="en-US" dirty="0"/>
          </a:p>
        </p:txBody>
      </p:sp>
    </p:spTree>
    <p:extLst>
      <p:ext uri="{BB962C8B-B14F-4D97-AF65-F5344CB8AC3E}">
        <p14:creationId xmlns:p14="http://schemas.microsoft.com/office/powerpoint/2010/main" val="2927294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a:spLocks noGrp="1"/>
          </p:cNvSpPr>
          <p:nvPr>
            <p:ph idx="1"/>
          </p:nvPr>
        </p:nvSpPr>
        <p:spPr>
          <a:xfrm>
            <a:off x="361305" y="1248028"/>
            <a:ext cx="6452237" cy="4086169"/>
          </a:xfrm>
        </p:spPr>
        <p:txBody>
          <a:bodyPr>
            <a:normAutofit fontScale="92500"/>
          </a:bodyPr>
          <a:lstStyle/>
          <a:p>
            <a:pPr marL="0" indent="0">
              <a:buNone/>
            </a:pPr>
            <a:r>
              <a:rPr lang="fr-FR" sz="2000" dirty="0" smtClean="0"/>
              <a:t>2. Après la naissance</a:t>
            </a:r>
          </a:p>
          <a:p>
            <a:endParaRPr lang="fr-FR" dirty="0" smtClean="0"/>
          </a:p>
          <a:p>
            <a:r>
              <a:rPr lang="fr-FR" dirty="0" smtClean="0"/>
              <a:t>Le changement du sexe à l’état civil, un pouvoir de droit</a:t>
            </a:r>
          </a:p>
          <a:p>
            <a:pPr lvl="1"/>
            <a:r>
              <a:rPr lang="fr-FR" dirty="0" smtClean="0"/>
              <a:t>L’exigence de conditions médicales (</a:t>
            </a:r>
            <a:r>
              <a:rPr lang="fr-FR" dirty="0" err="1" smtClean="0"/>
              <a:t>Cass</a:t>
            </a:r>
            <a:r>
              <a:rPr lang="fr-FR" dirty="0" smtClean="0"/>
              <a:t>. AP, 11/12/1992)</a:t>
            </a:r>
          </a:p>
          <a:p>
            <a:pPr lvl="2"/>
            <a:r>
              <a:rPr lang="fr-FR" dirty="0" smtClean="0"/>
              <a:t>« Traitement médico-chirurgical »</a:t>
            </a:r>
          </a:p>
          <a:p>
            <a:pPr lvl="2"/>
            <a:r>
              <a:rPr lang="fr-FR" dirty="0" smtClean="0"/>
              <a:t>« Syndrome du transsexualisme »</a:t>
            </a:r>
          </a:p>
          <a:p>
            <a:pPr lvl="1"/>
            <a:r>
              <a:rPr lang="fr-FR" dirty="0" smtClean="0"/>
              <a:t>Exigence d’un contrôle poussé de ces conditions (</a:t>
            </a:r>
            <a:r>
              <a:rPr lang="fr-FR" dirty="0" err="1" smtClean="0"/>
              <a:t>Cass</a:t>
            </a:r>
            <a:r>
              <a:rPr lang="fr-FR" dirty="0" smtClean="0"/>
              <a:t>., 13/2/2013)</a:t>
            </a:r>
          </a:p>
          <a:p>
            <a:pPr lvl="1"/>
            <a:endParaRPr lang="fr-FR" dirty="0"/>
          </a:p>
          <a:p>
            <a:pPr marL="423128" lvl="3" indent="0" algn="r">
              <a:buNone/>
            </a:pPr>
            <a:r>
              <a:rPr lang="en-US" sz="1100" i="1" dirty="0" smtClean="0"/>
              <a:t>[A]</a:t>
            </a:r>
            <a:r>
              <a:rPr lang="en-US" sz="1100" i="1" dirty="0" err="1" smtClean="0"/>
              <a:t>ttendu</a:t>
            </a:r>
            <a:r>
              <a:rPr lang="en-US" sz="1100" i="1" dirty="0" smtClean="0"/>
              <a:t> </a:t>
            </a:r>
            <a:r>
              <a:rPr lang="en-US" sz="1100" i="1" dirty="0" err="1"/>
              <a:t>qu’ayant</a:t>
            </a:r>
            <a:r>
              <a:rPr lang="en-US" sz="1100" i="1" dirty="0"/>
              <a:t> </a:t>
            </a:r>
            <a:r>
              <a:rPr lang="en-US" sz="1100" i="1" dirty="0" err="1"/>
              <a:t>relevé</a:t>
            </a:r>
            <a:r>
              <a:rPr lang="en-US" sz="1100" i="1" dirty="0"/>
              <a:t> </a:t>
            </a:r>
            <a:r>
              <a:rPr lang="en-US" sz="1100" i="1" dirty="0" err="1"/>
              <a:t>que</a:t>
            </a:r>
            <a:r>
              <a:rPr lang="en-US" sz="1100" i="1" dirty="0"/>
              <a:t> M. X... se </a:t>
            </a:r>
            <a:r>
              <a:rPr lang="en-US" sz="1100" b="1" i="1" dirty="0" err="1"/>
              <a:t>bornait</a:t>
            </a:r>
            <a:r>
              <a:rPr lang="en-US" sz="1100" b="1" i="1" dirty="0"/>
              <a:t> </a:t>
            </a:r>
            <a:r>
              <a:rPr lang="en-US" sz="1100" b="1" i="1" dirty="0" err="1"/>
              <a:t>à</a:t>
            </a:r>
            <a:r>
              <a:rPr lang="en-US" sz="1100" b="1" i="1" dirty="0"/>
              <a:t> </a:t>
            </a:r>
            <a:r>
              <a:rPr lang="en-US" sz="1100" b="1" i="1" dirty="0" err="1"/>
              <a:t>produire</a:t>
            </a:r>
            <a:r>
              <a:rPr lang="en-US" sz="1100" b="1" i="1" dirty="0"/>
              <a:t> un </a:t>
            </a:r>
            <a:r>
              <a:rPr lang="en-US" sz="1100" b="1" i="1" dirty="0" err="1"/>
              <a:t>certificat</a:t>
            </a:r>
            <a:r>
              <a:rPr lang="en-US" sz="1100" b="1" i="1" dirty="0"/>
              <a:t> d’un </a:t>
            </a:r>
            <a:r>
              <a:rPr lang="en-US" sz="1100" b="1" i="1" dirty="0" err="1"/>
              <a:t>médecin</a:t>
            </a:r>
            <a:r>
              <a:rPr lang="en-US" sz="1100" b="1" i="1" dirty="0"/>
              <a:t> </a:t>
            </a:r>
            <a:r>
              <a:rPr lang="en-US" sz="1100" i="1" dirty="0"/>
              <a:t>du 23 </a:t>
            </a:r>
            <a:r>
              <a:rPr lang="en-US" sz="1100" i="1" dirty="0" err="1"/>
              <a:t>avril</a:t>
            </a:r>
            <a:r>
              <a:rPr lang="en-US" sz="1100" i="1" dirty="0"/>
              <a:t> 2009 </a:t>
            </a:r>
            <a:r>
              <a:rPr lang="en-US" sz="1100" i="1" dirty="0" smtClean="0"/>
              <a:t>[qui] </a:t>
            </a:r>
            <a:r>
              <a:rPr lang="en-US" sz="1100" i="1" dirty="0" err="1" smtClean="0"/>
              <a:t>précisait</a:t>
            </a:r>
            <a:r>
              <a:rPr lang="en-US" sz="1100" i="1" dirty="0" smtClean="0"/>
              <a:t> </a:t>
            </a:r>
            <a:r>
              <a:rPr lang="en-US" sz="1100" i="1" dirty="0" err="1"/>
              <a:t>que</a:t>
            </a:r>
            <a:r>
              <a:rPr lang="en-US" sz="1100" i="1" dirty="0"/>
              <a:t> le patient </a:t>
            </a:r>
            <a:r>
              <a:rPr lang="en-US" sz="1100" i="1" dirty="0" err="1"/>
              <a:t>était</a:t>
            </a:r>
            <a:r>
              <a:rPr lang="en-US" sz="1100" i="1" dirty="0"/>
              <a:t> sous </a:t>
            </a:r>
            <a:r>
              <a:rPr lang="en-US" sz="1100" i="1" dirty="0" err="1"/>
              <a:t>traitement</a:t>
            </a:r>
            <a:r>
              <a:rPr lang="en-US" sz="1100" i="1" dirty="0"/>
              <a:t> hormonal </a:t>
            </a:r>
            <a:r>
              <a:rPr lang="en-US" sz="1100" i="1" dirty="0" err="1"/>
              <a:t>féminisant</a:t>
            </a:r>
            <a:r>
              <a:rPr lang="en-US" sz="1100" i="1" dirty="0"/>
              <a:t> </a:t>
            </a:r>
            <a:r>
              <a:rPr lang="en-US" sz="1100" i="1" dirty="0" err="1"/>
              <a:t>depuis</a:t>
            </a:r>
            <a:r>
              <a:rPr lang="en-US" sz="1100" i="1" dirty="0"/>
              <a:t> 2004, la </a:t>
            </a:r>
            <a:r>
              <a:rPr lang="en-US" sz="1100" i="1" dirty="0" err="1"/>
              <a:t>cour</a:t>
            </a:r>
            <a:r>
              <a:rPr lang="en-US" sz="1100" i="1" dirty="0"/>
              <a:t> </a:t>
            </a:r>
            <a:r>
              <a:rPr lang="en-US" sz="1100" i="1" dirty="0" err="1"/>
              <a:t>d’appel</a:t>
            </a:r>
            <a:r>
              <a:rPr lang="en-US" sz="1100" i="1" dirty="0"/>
              <a:t> a </a:t>
            </a:r>
            <a:r>
              <a:rPr lang="en-US" sz="1100" i="1" dirty="0" err="1"/>
              <a:t>estimé</a:t>
            </a:r>
            <a:r>
              <a:rPr lang="en-US" sz="1100" i="1" dirty="0"/>
              <a:t> </a:t>
            </a:r>
            <a:r>
              <a:rPr lang="en-US" sz="1100" i="1" dirty="0" err="1"/>
              <a:t>que</a:t>
            </a:r>
            <a:r>
              <a:rPr lang="en-US" sz="1100" i="1" dirty="0"/>
              <a:t> </a:t>
            </a:r>
            <a:r>
              <a:rPr lang="en-US" sz="1100" i="1" dirty="0" err="1"/>
              <a:t>ce</a:t>
            </a:r>
            <a:r>
              <a:rPr lang="en-US" sz="1100" i="1" dirty="0"/>
              <a:t> </a:t>
            </a:r>
            <a:r>
              <a:rPr lang="en-US" sz="1100" i="1" dirty="0" err="1"/>
              <a:t>seul</a:t>
            </a:r>
            <a:r>
              <a:rPr lang="en-US" sz="1100" i="1" dirty="0"/>
              <a:t> </a:t>
            </a:r>
            <a:r>
              <a:rPr lang="en-US" sz="1100" i="1" dirty="0" err="1"/>
              <a:t>certificat</a:t>
            </a:r>
            <a:r>
              <a:rPr lang="en-US" sz="1100" i="1" dirty="0"/>
              <a:t> </a:t>
            </a:r>
            <a:r>
              <a:rPr lang="en-US" sz="1100" i="1" dirty="0" err="1"/>
              <a:t>médical</a:t>
            </a:r>
            <a:r>
              <a:rPr lang="en-US" sz="1100" i="1" dirty="0"/>
              <a:t> ne </a:t>
            </a:r>
            <a:r>
              <a:rPr lang="en-US" sz="1100" i="1" dirty="0" err="1"/>
              <a:t>permettait</a:t>
            </a:r>
            <a:r>
              <a:rPr lang="en-US" sz="1100" i="1" dirty="0"/>
              <a:t> de justifier </a:t>
            </a:r>
            <a:r>
              <a:rPr lang="en-US" sz="1100" i="1" dirty="0" err="1"/>
              <a:t>ni</a:t>
            </a:r>
            <a:r>
              <a:rPr lang="en-US" sz="1100" i="1" dirty="0"/>
              <a:t> de </a:t>
            </a:r>
            <a:r>
              <a:rPr lang="en-US" sz="1100" i="1" dirty="0" err="1"/>
              <a:t>l’existence</a:t>
            </a:r>
            <a:r>
              <a:rPr lang="en-US" sz="1100" i="1" dirty="0"/>
              <a:t> et de la </a:t>
            </a:r>
            <a:r>
              <a:rPr lang="en-US" sz="1100" i="1" dirty="0" err="1"/>
              <a:t>persistance</a:t>
            </a:r>
            <a:r>
              <a:rPr lang="en-US" sz="1100" i="1" dirty="0"/>
              <a:t> d’un syndrome </a:t>
            </a:r>
            <a:r>
              <a:rPr lang="en-US" sz="1100" i="1" dirty="0" err="1"/>
              <a:t>transsexuel</a:t>
            </a:r>
            <a:r>
              <a:rPr lang="en-US" sz="1100" i="1" dirty="0"/>
              <a:t>, </a:t>
            </a:r>
            <a:r>
              <a:rPr lang="en-US" sz="1100" i="1" dirty="0" err="1"/>
              <a:t>ni</a:t>
            </a:r>
            <a:r>
              <a:rPr lang="en-US" sz="1100" i="1" dirty="0"/>
              <a:t> de </a:t>
            </a:r>
            <a:r>
              <a:rPr lang="en-US" sz="1100" i="1" dirty="0" err="1"/>
              <a:t>l’irréversibilité</a:t>
            </a:r>
            <a:r>
              <a:rPr lang="en-US" sz="1100" i="1" dirty="0"/>
              <a:t> du </a:t>
            </a:r>
            <a:r>
              <a:rPr lang="en-US" sz="1100" i="1" dirty="0" err="1"/>
              <a:t>processus</a:t>
            </a:r>
            <a:r>
              <a:rPr lang="en-US" sz="1100" i="1" dirty="0"/>
              <a:t> de </a:t>
            </a:r>
            <a:r>
              <a:rPr lang="en-US" sz="1100" i="1" dirty="0" err="1"/>
              <a:t>changement</a:t>
            </a:r>
            <a:r>
              <a:rPr lang="en-US" sz="1100" i="1" dirty="0"/>
              <a:t> de </a:t>
            </a:r>
            <a:r>
              <a:rPr lang="en-US" sz="1100" i="1" dirty="0" err="1"/>
              <a:t>sexe</a:t>
            </a:r>
            <a:r>
              <a:rPr lang="en-US" sz="1100" dirty="0"/>
              <a:t>”</a:t>
            </a:r>
            <a:endParaRPr lang="en-US" sz="1100" i="1" dirty="0"/>
          </a:p>
          <a:p>
            <a:pPr marL="0" indent="0">
              <a:buNone/>
            </a:pPr>
            <a:endParaRPr lang="fr-FR" dirty="0" smtClean="0"/>
          </a:p>
          <a:p>
            <a:r>
              <a:rPr lang="fr-FR" dirty="0" smtClean="0"/>
              <a:t>La rectification du sexe à l’état civil, un pouvoir de fait</a:t>
            </a:r>
          </a:p>
          <a:p>
            <a:pPr marL="517158" lvl="4" indent="0" algn="r">
              <a:buNone/>
            </a:pPr>
            <a:r>
              <a:rPr lang="en-US" sz="1100" i="1" dirty="0" err="1"/>
              <a:t>Considérant</a:t>
            </a:r>
            <a:r>
              <a:rPr lang="en-US" sz="1100" i="1" dirty="0"/>
              <a:t> </a:t>
            </a:r>
            <a:r>
              <a:rPr lang="en-US" sz="1100" i="1" dirty="0" err="1"/>
              <a:t>qu'il</a:t>
            </a:r>
            <a:r>
              <a:rPr lang="en-US" sz="1100" i="1" dirty="0"/>
              <a:t> </a:t>
            </a:r>
            <a:r>
              <a:rPr lang="en-US" sz="1100" i="1" dirty="0" err="1"/>
              <a:t>ressort</a:t>
            </a:r>
            <a:r>
              <a:rPr lang="en-US" sz="1100" i="1" dirty="0"/>
              <a:t> </a:t>
            </a:r>
            <a:r>
              <a:rPr lang="en-US" sz="1100" i="1" dirty="0" err="1"/>
              <a:t>clairement</a:t>
            </a:r>
            <a:r>
              <a:rPr lang="en-US" sz="1100" i="1" dirty="0"/>
              <a:t> des </a:t>
            </a:r>
            <a:r>
              <a:rPr lang="en-US" sz="1100" b="1" i="1" dirty="0"/>
              <a:t>conclusions </a:t>
            </a:r>
            <a:r>
              <a:rPr lang="en-US" sz="1100" b="1" i="1" dirty="0" err="1"/>
              <a:t>médicales</a:t>
            </a:r>
            <a:r>
              <a:rPr lang="en-US" sz="1100" b="1" i="1" dirty="0"/>
              <a:t> </a:t>
            </a:r>
            <a:r>
              <a:rPr lang="en-US" sz="1100" i="1" dirty="0" err="1"/>
              <a:t>que</a:t>
            </a:r>
            <a:r>
              <a:rPr lang="en-US" sz="1100" i="1" dirty="0"/>
              <a:t> </a:t>
            </a:r>
            <a:r>
              <a:rPr lang="en-US" sz="1100" i="1" dirty="0" err="1"/>
              <a:t>l'enfant</a:t>
            </a:r>
            <a:r>
              <a:rPr lang="en-US" sz="1100" i="1" dirty="0"/>
              <a:t> </a:t>
            </a:r>
            <a:r>
              <a:rPr lang="en-US" sz="1100" i="1" dirty="0" err="1"/>
              <a:t>concerné</a:t>
            </a:r>
            <a:r>
              <a:rPr lang="en-US" sz="1100" i="1" dirty="0"/>
              <a:t> a </a:t>
            </a:r>
            <a:r>
              <a:rPr lang="en-US" sz="1100" i="1" dirty="0" err="1"/>
              <a:t>présenté</a:t>
            </a:r>
            <a:r>
              <a:rPr lang="en-US" sz="1100" i="1" dirty="0"/>
              <a:t>, </a:t>
            </a:r>
            <a:r>
              <a:rPr lang="en-US" sz="1100" i="1" dirty="0" err="1"/>
              <a:t>dès</a:t>
            </a:r>
            <a:r>
              <a:rPr lang="en-US" sz="1100" i="1" dirty="0"/>
              <a:t> la naissance, des </a:t>
            </a:r>
            <a:r>
              <a:rPr lang="en-US" sz="1100" i="1" dirty="0" err="1"/>
              <a:t>organes</a:t>
            </a:r>
            <a:r>
              <a:rPr lang="en-US" sz="1100" i="1" dirty="0"/>
              <a:t> </a:t>
            </a:r>
            <a:r>
              <a:rPr lang="en-US" sz="1100" i="1" dirty="0" err="1"/>
              <a:t>sexuels</a:t>
            </a:r>
            <a:r>
              <a:rPr lang="en-US" sz="1100" i="1" dirty="0"/>
              <a:t> </a:t>
            </a:r>
            <a:r>
              <a:rPr lang="en-US" sz="1100" i="1" dirty="0" err="1" smtClean="0"/>
              <a:t>masculins</a:t>
            </a:r>
            <a:r>
              <a:rPr lang="en-US" sz="1100" i="1" dirty="0" smtClean="0"/>
              <a:t> </a:t>
            </a:r>
            <a:r>
              <a:rPr lang="en-US" sz="1100" i="1" dirty="0" err="1" smtClean="0"/>
              <a:t>particulièrement</a:t>
            </a:r>
            <a:r>
              <a:rPr lang="en-US" sz="1100" i="1" dirty="0" smtClean="0"/>
              <a:t> </a:t>
            </a:r>
            <a:r>
              <a:rPr lang="en-US" sz="1100" i="1" dirty="0" err="1" smtClean="0"/>
              <a:t>insuffisants</a:t>
            </a:r>
            <a:r>
              <a:rPr lang="en-US" sz="1100" i="1" dirty="0" smtClean="0"/>
              <a:t> ; […] </a:t>
            </a:r>
            <a:r>
              <a:rPr lang="en-US" sz="1100" i="1" dirty="0" err="1" smtClean="0"/>
              <a:t>Qu'il</a:t>
            </a:r>
            <a:r>
              <a:rPr lang="en-US" sz="1100" i="1" dirty="0" smtClean="0"/>
              <a:t> </a:t>
            </a:r>
            <a:r>
              <a:rPr lang="en-US" sz="1100" i="1" dirty="0" err="1" smtClean="0"/>
              <a:t>ressort</a:t>
            </a:r>
            <a:r>
              <a:rPr lang="en-US" sz="1100" i="1" dirty="0" smtClean="0"/>
              <a:t> de </a:t>
            </a:r>
            <a:r>
              <a:rPr lang="en-US" sz="1100" b="1" i="1" dirty="0" err="1" smtClean="0"/>
              <a:t>l'expertise</a:t>
            </a:r>
            <a:r>
              <a:rPr lang="en-US" sz="1100" i="1" dirty="0" smtClean="0"/>
              <a:t>, la confirmation de </a:t>
            </a:r>
            <a:r>
              <a:rPr lang="en-US" sz="1100" b="1" i="1" dirty="0" err="1" smtClean="0"/>
              <a:t>l'anomalie</a:t>
            </a:r>
            <a:r>
              <a:rPr lang="en-US" sz="1100" b="1" i="1" dirty="0" smtClean="0"/>
              <a:t> </a:t>
            </a:r>
            <a:r>
              <a:rPr lang="en-US" sz="1100" b="1" i="1" dirty="0" err="1" smtClean="0"/>
              <a:t>génétique</a:t>
            </a:r>
            <a:r>
              <a:rPr lang="en-US" sz="1100" b="1" i="1" dirty="0" smtClean="0"/>
              <a:t> </a:t>
            </a:r>
            <a:r>
              <a:rPr lang="en-US" sz="1100" i="1" dirty="0" err="1"/>
              <a:t>constatée</a:t>
            </a:r>
            <a:r>
              <a:rPr lang="en-US" sz="1100" i="1" dirty="0"/>
              <a:t> par </a:t>
            </a:r>
            <a:r>
              <a:rPr lang="en-US" sz="1100" i="1" dirty="0" err="1"/>
              <a:t>l'ensemble</a:t>
            </a:r>
            <a:r>
              <a:rPr lang="en-US" sz="1100" i="1" dirty="0"/>
              <a:t> du corps </a:t>
            </a:r>
            <a:r>
              <a:rPr lang="en-US" sz="1100" i="1" dirty="0" err="1"/>
              <a:t>médical</a:t>
            </a:r>
            <a:r>
              <a:rPr lang="en-US" sz="1100" i="1" dirty="0"/>
              <a:t> </a:t>
            </a:r>
            <a:r>
              <a:rPr lang="en-US" sz="1100" i="1" dirty="0" smtClean="0"/>
              <a:t>et</a:t>
            </a:r>
            <a:r>
              <a:rPr lang="en-US" sz="1100" i="1" dirty="0"/>
              <a:t>, </a:t>
            </a:r>
            <a:r>
              <a:rPr lang="en-US" sz="1100" i="1" dirty="0" err="1"/>
              <a:t>qu'en</a:t>
            </a:r>
            <a:r>
              <a:rPr lang="en-US" sz="1100" i="1" dirty="0"/>
              <a:t> </a:t>
            </a:r>
            <a:r>
              <a:rPr lang="en-US" sz="1100" i="1" dirty="0" err="1"/>
              <a:t>outre</a:t>
            </a:r>
            <a:r>
              <a:rPr lang="en-US" sz="1100" i="1" dirty="0"/>
              <a:t>, </a:t>
            </a:r>
            <a:r>
              <a:rPr lang="en-US" sz="1100" i="1" dirty="0" err="1"/>
              <a:t>il</a:t>
            </a:r>
            <a:r>
              <a:rPr lang="en-US" sz="1100" i="1" dirty="0"/>
              <a:t> </a:t>
            </a:r>
            <a:r>
              <a:rPr lang="en-US" sz="1100" i="1" dirty="0" err="1"/>
              <a:t>était</a:t>
            </a:r>
            <a:r>
              <a:rPr lang="en-US" sz="1100" i="1" dirty="0"/>
              <a:t> de </a:t>
            </a:r>
            <a:r>
              <a:rPr lang="en-US" sz="1100" i="1" dirty="0" err="1"/>
              <a:t>l'intérêt</a:t>
            </a:r>
            <a:r>
              <a:rPr lang="en-US" sz="1100" i="1" dirty="0"/>
              <a:t> de </a:t>
            </a:r>
            <a:r>
              <a:rPr lang="en-US" sz="1100" i="1" dirty="0" err="1"/>
              <a:t>l'enfant</a:t>
            </a:r>
            <a:r>
              <a:rPr lang="en-US" sz="1100" i="1" dirty="0"/>
              <a:t> </a:t>
            </a:r>
            <a:r>
              <a:rPr lang="en-US" sz="1100" i="1" dirty="0" err="1"/>
              <a:t>qu'il</a:t>
            </a:r>
            <a:r>
              <a:rPr lang="en-US" sz="1100" i="1" dirty="0"/>
              <a:t> </a:t>
            </a:r>
            <a:r>
              <a:rPr lang="en-US" sz="1100" i="1" dirty="0" err="1"/>
              <a:t>soit</a:t>
            </a:r>
            <a:r>
              <a:rPr lang="en-US" sz="1100" i="1" dirty="0"/>
              <a:t> </a:t>
            </a:r>
            <a:r>
              <a:rPr lang="en-US" sz="1100" i="1" dirty="0" err="1"/>
              <a:t>considéré</a:t>
            </a:r>
            <a:r>
              <a:rPr lang="en-US" sz="1100" i="1" dirty="0"/>
              <a:t> </a:t>
            </a:r>
            <a:r>
              <a:rPr lang="en-US" sz="1100" i="1" dirty="0" err="1"/>
              <a:t>comme</a:t>
            </a:r>
            <a:r>
              <a:rPr lang="en-US" sz="1100" i="1" dirty="0"/>
              <a:t> </a:t>
            </a:r>
            <a:r>
              <a:rPr lang="en-US" sz="1100" i="1" dirty="0" err="1"/>
              <a:t>étant</a:t>
            </a:r>
            <a:r>
              <a:rPr lang="en-US" sz="1100" i="1" dirty="0"/>
              <a:t> de </a:t>
            </a:r>
            <a:r>
              <a:rPr lang="en-US" sz="1100" i="1" dirty="0" err="1"/>
              <a:t>sexe</a:t>
            </a:r>
            <a:r>
              <a:rPr lang="en-US" sz="1100" i="1" dirty="0"/>
              <a:t> </a:t>
            </a:r>
            <a:r>
              <a:rPr lang="en-US" sz="1100" i="1" dirty="0" err="1"/>
              <a:t>féminin</a:t>
            </a:r>
            <a:endParaRPr lang="fr-FR" sz="1100" i="1" dirty="0" smtClean="0"/>
          </a:p>
          <a:p>
            <a:pPr lvl="1"/>
            <a:endParaRPr lang="fr-FR" dirty="0" smtClean="0"/>
          </a:p>
          <a:p>
            <a:pPr marL="211565" lvl="1" indent="0" algn="r">
              <a:buNone/>
            </a:pPr>
            <a:r>
              <a:rPr lang="fr-FR" sz="1100" dirty="0" smtClean="0"/>
              <a:t>CA Versailles, 22 juin 2000, RG n° 7799-99</a:t>
            </a:r>
            <a:endParaRPr lang="fr-FR" sz="1100" dirty="0" smtClean="0"/>
          </a:p>
          <a:p>
            <a:pPr marL="324399" lvl="2" indent="0" algn="r">
              <a:buNone/>
            </a:pPr>
            <a:endParaRPr lang="en-US" dirty="0"/>
          </a:p>
        </p:txBody>
      </p:sp>
      <p:sp>
        <p:nvSpPr>
          <p:cNvPr id="4" name="Titre 1"/>
          <p:cNvSpPr>
            <a:spLocks noGrp="1"/>
          </p:cNvSpPr>
          <p:nvPr>
            <p:ph type="title"/>
          </p:nvPr>
        </p:nvSpPr>
        <p:spPr>
          <a:xfrm>
            <a:off x="1" y="146766"/>
            <a:ext cx="6810690" cy="715657"/>
          </a:xfrm>
        </p:spPr>
        <p:txBody>
          <a:bodyPr>
            <a:normAutofit/>
          </a:bodyPr>
          <a:lstStyle/>
          <a:p>
            <a:r>
              <a:rPr lang="en-US" dirty="0" smtClean="0"/>
              <a:t>A. </a:t>
            </a:r>
            <a:r>
              <a:rPr lang="en-US" dirty="0"/>
              <a:t>Le </a:t>
            </a:r>
            <a:r>
              <a:rPr lang="en-US" dirty="0" err="1"/>
              <a:t>pouvoir</a:t>
            </a:r>
            <a:r>
              <a:rPr lang="en-US" dirty="0"/>
              <a:t> </a:t>
            </a:r>
            <a:r>
              <a:rPr lang="en-US" dirty="0" err="1"/>
              <a:t>d’assigner</a:t>
            </a:r>
            <a:r>
              <a:rPr lang="en-US" dirty="0"/>
              <a:t> </a:t>
            </a:r>
            <a:r>
              <a:rPr lang="en-US" dirty="0" smtClean="0"/>
              <a:t>le genre</a:t>
            </a:r>
            <a:endParaRPr lang="en-US" dirty="0"/>
          </a:p>
        </p:txBody>
      </p:sp>
    </p:spTree>
    <p:extLst>
      <p:ext uri="{BB962C8B-B14F-4D97-AF65-F5344CB8AC3E}">
        <p14:creationId xmlns:p14="http://schemas.microsoft.com/office/powerpoint/2010/main" val="14982591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8458" y="198786"/>
            <a:ext cx="6452237" cy="638761"/>
          </a:xfrm>
        </p:spPr>
        <p:txBody>
          <a:bodyPr>
            <a:normAutofit/>
          </a:bodyPr>
          <a:lstStyle/>
          <a:p>
            <a:r>
              <a:rPr lang="en-US" sz="2100" dirty="0"/>
              <a:t>B. Le </a:t>
            </a:r>
            <a:r>
              <a:rPr lang="en-US" sz="2100" dirty="0" err="1"/>
              <a:t>pouvoir</a:t>
            </a:r>
            <a:r>
              <a:rPr lang="en-US" sz="2100" dirty="0"/>
              <a:t> </a:t>
            </a:r>
            <a:r>
              <a:rPr lang="en-US" sz="2100" dirty="0" err="1"/>
              <a:t>d’assigner</a:t>
            </a:r>
            <a:r>
              <a:rPr lang="en-US" sz="2100" dirty="0"/>
              <a:t> un </a:t>
            </a:r>
            <a:r>
              <a:rPr lang="en-US" sz="2100" dirty="0" err="1"/>
              <a:t>sexe</a:t>
            </a:r>
            <a:endParaRPr lang="en-US" sz="2100" dirty="0"/>
          </a:p>
        </p:txBody>
      </p:sp>
      <p:sp>
        <p:nvSpPr>
          <p:cNvPr id="3" name="Espace réservé du contenu 2"/>
          <p:cNvSpPr>
            <a:spLocks noGrp="1"/>
          </p:cNvSpPr>
          <p:nvPr>
            <p:ph idx="1"/>
          </p:nvPr>
        </p:nvSpPr>
        <p:spPr>
          <a:xfrm>
            <a:off x="358458" y="1290694"/>
            <a:ext cx="6452237" cy="3958146"/>
          </a:xfrm>
        </p:spPr>
        <p:txBody>
          <a:bodyPr>
            <a:normAutofit/>
          </a:bodyPr>
          <a:lstStyle/>
          <a:p>
            <a:endParaRPr lang="fr-FR" dirty="0" smtClean="0"/>
          </a:p>
          <a:p>
            <a:pPr marL="0" indent="0">
              <a:buNone/>
            </a:pPr>
            <a:r>
              <a:rPr lang="fr-FR" sz="2000" dirty="0" smtClean="0"/>
              <a:t>1. Les faits</a:t>
            </a:r>
          </a:p>
          <a:p>
            <a:pPr marL="0" indent="0">
              <a:buNone/>
            </a:pPr>
            <a:endParaRPr lang="fr-FR" sz="2000" dirty="0" smtClean="0"/>
          </a:p>
          <a:p>
            <a:r>
              <a:rPr lang="fr-FR" sz="2000" dirty="0" smtClean="0"/>
              <a:t> Le discours des médecins</a:t>
            </a:r>
          </a:p>
          <a:p>
            <a:endParaRPr lang="fr-FR" sz="2000" dirty="0"/>
          </a:p>
          <a:p>
            <a:pPr marL="0" indent="0" algn="r">
              <a:buNone/>
            </a:pPr>
            <a:r>
              <a:rPr lang="fr-FR" sz="1000" dirty="0" smtClean="0"/>
              <a:t>Dr. El-</a:t>
            </a:r>
            <a:r>
              <a:rPr lang="fr-FR" sz="1000" dirty="0" err="1" smtClean="0"/>
              <a:t>Ghoneimy</a:t>
            </a:r>
            <a:r>
              <a:rPr lang="fr-FR" sz="1000" dirty="0" smtClean="0"/>
              <a:t>, chirurgien-</a:t>
            </a:r>
            <a:r>
              <a:rPr lang="fr-FR" sz="1000" dirty="0" smtClean="0"/>
              <a:t>pédiatre (Robert Debré), </a:t>
            </a:r>
            <a:r>
              <a:rPr lang="fr-FR" sz="1000" dirty="0" smtClean="0"/>
              <a:t>5 mai </a:t>
            </a:r>
            <a:r>
              <a:rPr lang="fr-FR" sz="1000" dirty="0" smtClean="0"/>
              <a:t>2018, France 5, </a:t>
            </a:r>
            <a:r>
              <a:rPr lang="fr-FR" sz="1000" i="1" dirty="0" smtClean="0"/>
              <a:t>le </a:t>
            </a:r>
            <a:r>
              <a:rPr lang="fr-FR" sz="1000" i="1" dirty="0" smtClean="0"/>
              <a:t>M</a:t>
            </a:r>
            <a:r>
              <a:rPr lang="fr-FR" sz="1000" i="1" dirty="0" smtClean="0"/>
              <a:t>agasine de la santé</a:t>
            </a:r>
            <a:endParaRPr lang="fr-FR" sz="1000" i="1" dirty="0" smtClean="0"/>
          </a:p>
          <a:p>
            <a:endParaRPr lang="fr-FR" sz="2000" dirty="0"/>
          </a:p>
          <a:p>
            <a:r>
              <a:rPr lang="fr-FR" sz="2000" dirty="0" smtClean="0"/>
              <a:t> Le discours des personnes concernées</a:t>
            </a:r>
          </a:p>
          <a:p>
            <a:pPr marL="0" indent="0">
              <a:buNone/>
            </a:pPr>
            <a:endParaRPr lang="fr-FR" sz="2000" dirty="0" smtClean="0"/>
          </a:p>
          <a:p>
            <a:pPr marL="0" indent="0" algn="r">
              <a:buNone/>
            </a:pPr>
            <a:r>
              <a:rPr lang="fr-FR" sz="1000" dirty="0" smtClean="0"/>
              <a:t>Nadine Coquet, membre de l’OII Francophonie, 9 mai </a:t>
            </a:r>
            <a:r>
              <a:rPr lang="fr-FR" sz="1000" dirty="0" smtClean="0"/>
              <a:t>2016, </a:t>
            </a:r>
            <a:r>
              <a:rPr lang="fr-FR" sz="1000" i="1" dirty="0" smtClean="0"/>
              <a:t>in </a:t>
            </a:r>
            <a:r>
              <a:rPr lang="fr-FR" sz="1000" dirty="0" smtClean="0"/>
              <a:t>Sénat, rapport </a:t>
            </a:r>
            <a:r>
              <a:rPr lang="fr-FR" sz="1000" dirty="0" err="1" smtClean="0"/>
              <a:t>préc</a:t>
            </a:r>
            <a:r>
              <a:rPr lang="fr-FR" sz="1000" dirty="0" smtClean="0"/>
              <a:t>.</a:t>
            </a:r>
            <a:endParaRPr lang="fr-FR" sz="1000" dirty="0"/>
          </a:p>
          <a:p>
            <a:pPr algn="r"/>
            <a:endParaRPr lang="fr-FR" dirty="0" smtClean="0"/>
          </a:p>
        </p:txBody>
      </p:sp>
    </p:spTree>
    <p:extLst>
      <p:ext uri="{BB962C8B-B14F-4D97-AF65-F5344CB8AC3E}">
        <p14:creationId xmlns:p14="http://schemas.microsoft.com/office/powerpoint/2010/main" val="42112553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8458" y="198786"/>
            <a:ext cx="6452237" cy="638761"/>
          </a:xfrm>
        </p:spPr>
        <p:txBody>
          <a:bodyPr>
            <a:normAutofit/>
          </a:bodyPr>
          <a:lstStyle/>
          <a:p>
            <a:r>
              <a:rPr lang="en-US" sz="2100" dirty="0"/>
              <a:t>B. Le </a:t>
            </a:r>
            <a:r>
              <a:rPr lang="en-US" sz="2100" dirty="0" err="1"/>
              <a:t>pouvoir</a:t>
            </a:r>
            <a:r>
              <a:rPr lang="en-US" sz="2100" dirty="0"/>
              <a:t> </a:t>
            </a:r>
            <a:r>
              <a:rPr lang="en-US" sz="2100" dirty="0" err="1"/>
              <a:t>d’assigner</a:t>
            </a:r>
            <a:r>
              <a:rPr lang="en-US" sz="2100" dirty="0"/>
              <a:t> un </a:t>
            </a:r>
            <a:r>
              <a:rPr lang="en-US" sz="2100" dirty="0" err="1"/>
              <a:t>sexe</a:t>
            </a:r>
            <a:endParaRPr lang="en-US" sz="2100" dirty="0"/>
          </a:p>
        </p:txBody>
      </p:sp>
      <p:sp>
        <p:nvSpPr>
          <p:cNvPr id="3" name="Espace réservé du contenu 2"/>
          <p:cNvSpPr>
            <a:spLocks noGrp="1"/>
          </p:cNvSpPr>
          <p:nvPr>
            <p:ph idx="1"/>
          </p:nvPr>
        </p:nvSpPr>
        <p:spPr>
          <a:xfrm>
            <a:off x="165641" y="1290694"/>
            <a:ext cx="6791281" cy="3958146"/>
          </a:xfrm>
        </p:spPr>
        <p:txBody>
          <a:bodyPr>
            <a:normAutofit fontScale="92500" lnSpcReduction="20000"/>
          </a:bodyPr>
          <a:lstStyle/>
          <a:p>
            <a:pPr marL="0" indent="0">
              <a:buNone/>
            </a:pPr>
            <a:r>
              <a:rPr lang="fr-FR" sz="2000" dirty="0" smtClean="0"/>
              <a:t>2. Le droit </a:t>
            </a:r>
          </a:p>
          <a:p>
            <a:pPr marL="0" lvl="1" indent="0">
              <a:spcBef>
                <a:spcPts val="0"/>
              </a:spcBef>
              <a:buClr>
                <a:schemeClr val="accent1"/>
              </a:buClr>
              <a:buSzPct val="70000"/>
              <a:buNone/>
            </a:pPr>
            <a:endParaRPr lang="fr-FR" dirty="0" smtClean="0"/>
          </a:p>
          <a:p>
            <a:pPr marL="0" lvl="1" indent="0">
              <a:spcBef>
                <a:spcPts val="0"/>
              </a:spcBef>
              <a:buClr>
                <a:schemeClr val="accent1"/>
              </a:buClr>
              <a:buSzPct val="70000"/>
              <a:buNone/>
            </a:pPr>
            <a:r>
              <a:rPr lang="fr-FR" dirty="0" smtClean="0"/>
              <a:t>N.B</a:t>
            </a:r>
            <a:r>
              <a:rPr lang="fr-FR" dirty="0"/>
              <a:t>. : importance historique du droit dans l’avènement des chirurgies de conformation sexuée : Maryland, </a:t>
            </a:r>
            <a:r>
              <a:rPr lang="fr-FR" dirty="0" err="1"/>
              <a:t>Juvenile</a:t>
            </a:r>
            <a:r>
              <a:rPr lang="fr-FR" dirty="0"/>
              <a:t> Court of Baltimore, </a:t>
            </a:r>
            <a:r>
              <a:rPr lang="fr-FR" dirty="0" smtClean="0"/>
              <a:t>1964</a:t>
            </a:r>
            <a:endParaRPr lang="fr-FR" dirty="0"/>
          </a:p>
          <a:p>
            <a:pPr marL="0" indent="0">
              <a:buNone/>
            </a:pPr>
            <a:endParaRPr lang="fr-FR" dirty="0" smtClean="0"/>
          </a:p>
          <a:p>
            <a:r>
              <a:rPr lang="fr-FR" dirty="0" smtClean="0"/>
              <a:t>Un pouvoir fondé sur la </a:t>
            </a:r>
            <a:r>
              <a:rPr lang="fr-FR" dirty="0" err="1" smtClean="0"/>
              <a:t>pathologisation</a:t>
            </a:r>
            <a:r>
              <a:rPr lang="fr-FR" dirty="0" smtClean="0"/>
              <a:t> de l’intersexuation</a:t>
            </a:r>
          </a:p>
          <a:p>
            <a:endParaRPr lang="fr-FR" dirty="0" smtClean="0"/>
          </a:p>
          <a:p>
            <a:pPr lvl="1"/>
            <a:r>
              <a:rPr lang="fr-FR" dirty="0" smtClean="0"/>
              <a:t>Arrêté </a:t>
            </a:r>
            <a:r>
              <a:rPr lang="fr-FR" dirty="0"/>
              <a:t>du 12 juillet 2006 portant labellisation de centres de référence pour une maladie rare ou un groupe de maladies rares </a:t>
            </a:r>
            <a:r>
              <a:rPr lang="fr-FR" dirty="0">
                <a:sym typeface="Wingdings"/>
              </a:rPr>
              <a:t> « centre des maladies rares du développement sexuel </a:t>
            </a:r>
            <a:r>
              <a:rPr lang="fr-FR" dirty="0" smtClean="0">
                <a:sym typeface="Wingdings"/>
              </a:rPr>
              <a:t>».</a:t>
            </a:r>
          </a:p>
          <a:p>
            <a:pPr lvl="1"/>
            <a:endParaRPr lang="fr-FR" dirty="0">
              <a:sym typeface="Wingdings"/>
            </a:endParaRPr>
          </a:p>
          <a:p>
            <a:pPr lvl="1"/>
            <a:r>
              <a:rPr lang="fr-FR" dirty="0" smtClean="0">
                <a:sym typeface="Wingdings"/>
              </a:rPr>
              <a:t>ONU, CIM-10 et CIM-11 réceptionnées en France </a:t>
            </a:r>
            <a:r>
              <a:rPr lang="fr-FR" i="1" dirty="0" smtClean="0">
                <a:sym typeface="Wingdings"/>
              </a:rPr>
              <a:t>via </a:t>
            </a:r>
            <a:r>
              <a:rPr lang="fr-FR" dirty="0" smtClean="0">
                <a:sym typeface="Wingdings"/>
              </a:rPr>
              <a:t>le PMSI.</a:t>
            </a:r>
          </a:p>
          <a:p>
            <a:pPr lvl="2"/>
            <a:endParaRPr lang="fr-FR" dirty="0">
              <a:sym typeface="Wingdings"/>
            </a:endParaRPr>
          </a:p>
          <a:p>
            <a:r>
              <a:rPr lang="fr-FR" dirty="0"/>
              <a:t>Un pouvoir fondé sur l’autorisation implicite </a:t>
            </a:r>
            <a:r>
              <a:rPr lang="fr-FR" dirty="0" smtClean="0"/>
              <a:t>d’intervention</a:t>
            </a:r>
          </a:p>
          <a:p>
            <a:endParaRPr lang="fr-FR" dirty="0" smtClean="0"/>
          </a:p>
          <a:p>
            <a:pPr lvl="1"/>
            <a:r>
              <a:rPr lang="fr-FR" dirty="0"/>
              <a:t>§ 55 </a:t>
            </a:r>
            <a:r>
              <a:rPr lang="fr-FR" dirty="0" smtClean="0"/>
              <a:t>de la circulaire du 28 oct. 2011 </a:t>
            </a:r>
            <a:r>
              <a:rPr lang="en-US" dirty="0"/>
              <a:t>relative aux </a:t>
            </a:r>
            <a:r>
              <a:rPr lang="en-US" dirty="0" err="1"/>
              <a:t>règles</a:t>
            </a:r>
            <a:r>
              <a:rPr lang="en-US" dirty="0"/>
              <a:t> </a:t>
            </a:r>
            <a:r>
              <a:rPr lang="en-US" dirty="0" err="1"/>
              <a:t>particulières</a:t>
            </a:r>
            <a:r>
              <a:rPr lang="en-US" dirty="0"/>
              <a:t> </a:t>
            </a:r>
            <a:r>
              <a:rPr lang="en-US" dirty="0" err="1"/>
              <a:t>à</a:t>
            </a:r>
            <a:r>
              <a:rPr lang="en-US" dirty="0"/>
              <a:t> divers </a:t>
            </a:r>
            <a:r>
              <a:rPr lang="en-US" dirty="0" err="1"/>
              <a:t>actes</a:t>
            </a:r>
            <a:r>
              <a:rPr lang="en-US" dirty="0"/>
              <a:t> de </a:t>
            </a:r>
            <a:r>
              <a:rPr lang="en-US" dirty="0" err="1"/>
              <a:t>l’état</a:t>
            </a:r>
            <a:r>
              <a:rPr lang="en-US" dirty="0"/>
              <a:t> civil </a:t>
            </a:r>
            <a:r>
              <a:rPr lang="en-US" dirty="0" err="1"/>
              <a:t>relatifs</a:t>
            </a:r>
            <a:r>
              <a:rPr lang="en-US" dirty="0"/>
              <a:t> </a:t>
            </a:r>
            <a:r>
              <a:rPr lang="en-US" dirty="0" err="1"/>
              <a:t>à</a:t>
            </a:r>
            <a:r>
              <a:rPr lang="en-US" dirty="0"/>
              <a:t> la naissance et </a:t>
            </a:r>
            <a:r>
              <a:rPr lang="en-US" dirty="0" err="1"/>
              <a:t>à</a:t>
            </a:r>
            <a:r>
              <a:rPr lang="en-US" dirty="0"/>
              <a:t> la </a:t>
            </a:r>
            <a:r>
              <a:rPr lang="en-US" dirty="0" smtClean="0"/>
              <a:t>filiation (</a:t>
            </a:r>
            <a:r>
              <a:rPr lang="en-US" dirty="0" err="1" smtClean="0"/>
              <a:t>préc</a:t>
            </a:r>
            <a:r>
              <a:rPr lang="en-US" dirty="0" smtClean="0"/>
              <a:t>.)</a:t>
            </a:r>
            <a:endParaRPr lang="fr-FR" dirty="0"/>
          </a:p>
          <a:p>
            <a:pPr marL="324399" lvl="2" indent="0">
              <a:buNone/>
            </a:pPr>
            <a:endParaRPr lang="fr-FR" dirty="0"/>
          </a:p>
          <a:p>
            <a:pPr lvl="1"/>
            <a:r>
              <a:rPr lang="fr-FR" dirty="0"/>
              <a:t>Décision du 11 mars 2005 de l’Union nationale des caisses d’assurance maladie relative à la liste des actes et prestations pris en charge ou remboursés par l’assurance maladie </a:t>
            </a:r>
            <a:r>
              <a:rPr lang="fr-FR" dirty="0" smtClean="0">
                <a:sym typeface="Wingdings"/>
              </a:rPr>
              <a:t> CCAM, §8.7.1</a:t>
            </a:r>
            <a:r>
              <a:rPr lang="fr-FR" dirty="0" smtClean="0">
                <a:sym typeface="Wingdings"/>
              </a:rPr>
              <a:t>. : « Correction des ambigu</a:t>
            </a:r>
            <a:r>
              <a:rPr lang="fr-FR" dirty="0" smtClean="0">
                <a:sym typeface="Wingdings"/>
              </a:rPr>
              <a:t>ïtés sexuelles »</a:t>
            </a:r>
            <a:endParaRPr lang="fr-FR" dirty="0"/>
          </a:p>
          <a:p>
            <a:pPr lvl="1"/>
            <a:endParaRPr lang="fr-FR" dirty="0" smtClean="0">
              <a:sym typeface="Wingdings"/>
            </a:endParaRPr>
          </a:p>
        </p:txBody>
      </p:sp>
    </p:spTree>
    <p:extLst>
      <p:ext uri="{BB962C8B-B14F-4D97-AF65-F5344CB8AC3E}">
        <p14:creationId xmlns:p14="http://schemas.microsoft.com/office/powerpoint/2010/main" val="515390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II. </a:t>
            </a:r>
            <a:r>
              <a:rPr lang="en-US" dirty="0" err="1" smtClean="0"/>
              <a:t>Vers</a:t>
            </a:r>
            <a:r>
              <a:rPr lang="en-US" dirty="0" smtClean="0"/>
              <a:t> </a:t>
            </a:r>
            <a:r>
              <a:rPr lang="en-US" dirty="0" err="1" smtClean="0"/>
              <a:t>une</a:t>
            </a:r>
            <a:r>
              <a:rPr lang="en-US" dirty="0" smtClean="0"/>
              <a:t> remise </a:t>
            </a:r>
            <a:r>
              <a:rPr lang="en-US" dirty="0"/>
              <a:t>en cause de </a:t>
            </a:r>
            <a:r>
              <a:rPr lang="en-US" dirty="0" err="1"/>
              <a:t>cette</a:t>
            </a:r>
            <a:r>
              <a:rPr lang="en-US" dirty="0"/>
              <a:t> </a:t>
            </a:r>
            <a:r>
              <a:rPr lang="en-US" dirty="0" smtClean="0"/>
              <a:t>habilitation ?</a:t>
            </a:r>
            <a:endParaRPr lang="en-US" dirty="0"/>
          </a:p>
        </p:txBody>
      </p:sp>
      <p:sp>
        <p:nvSpPr>
          <p:cNvPr id="3" name="Espace réservé du contenu 2"/>
          <p:cNvSpPr>
            <a:spLocks noGrp="1"/>
          </p:cNvSpPr>
          <p:nvPr>
            <p:ph idx="1"/>
          </p:nvPr>
        </p:nvSpPr>
        <p:spPr/>
        <p:txBody>
          <a:bodyPr>
            <a:normAutofit/>
          </a:bodyPr>
          <a:lstStyle/>
          <a:p>
            <a:pPr marL="150184" lvl="1" indent="-150184">
              <a:spcBef>
                <a:spcPts val="0"/>
              </a:spcBef>
              <a:buClr>
                <a:schemeClr val="accent1"/>
              </a:buClr>
              <a:buSzPct val="70000"/>
              <a:buFont typeface="Wingdings 2"/>
              <a:buChar char=""/>
            </a:pPr>
            <a:endParaRPr lang="en-US" dirty="0"/>
          </a:p>
          <a:p>
            <a:pPr marL="264456" indent="-264456">
              <a:buSzPct val="100000"/>
              <a:buAutoNum type="alphaUcPeriod"/>
            </a:pPr>
            <a:endParaRPr lang="fr-FR" dirty="0" smtClean="0"/>
          </a:p>
          <a:p>
            <a:pPr marL="264456" indent="-264456">
              <a:buSzPct val="100000"/>
              <a:buAutoNum type="alphaUcPeriod"/>
            </a:pPr>
            <a:r>
              <a:rPr lang="fr-FR" sz="2200" dirty="0" smtClean="0"/>
              <a:t>La remise en cause du pouvoir d'assigner un genre ?</a:t>
            </a:r>
          </a:p>
          <a:p>
            <a:pPr marL="264456" indent="-264456">
              <a:buSzPct val="100000"/>
              <a:buAutoNum type="alphaUcPeriod"/>
            </a:pPr>
            <a:endParaRPr lang="fr-FR" sz="2400" dirty="0" smtClean="0"/>
          </a:p>
          <a:p>
            <a:pPr marL="264456" indent="-264456">
              <a:buSzPct val="100000"/>
              <a:buAutoNum type="alphaUcPeriod"/>
            </a:pPr>
            <a:endParaRPr lang="fr-FR" sz="2400" dirty="0" smtClean="0"/>
          </a:p>
          <a:p>
            <a:pPr marL="264456" indent="-264456">
              <a:buSzPct val="100000"/>
              <a:buAutoNum type="alphaUcPeriod"/>
            </a:pPr>
            <a:r>
              <a:rPr lang="fr-FR" sz="2200" dirty="0" smtClean="0"/>
              <a:t>La remise en cause du pouvoir d’assigner un sexe ?</a:t>
            </a:r>
            <a:endParaRPr lang="fr-FR" sz="2200" dirty="0"/>
          </a:p>
        </p:txBody>
      </p:sp>
    </p:spTree>
    <p:extLst>
      <p:ext uri="{BB962C8B-B14F-4D97-AF65-F5344CB8AC3E}">
        <p14:creationId xmlns:p14="http://schemas.microsoft.com/office/powerpoint/2010/main" val="7197755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8458" y="1290705"/>
            <a:ext cx="6452237" cy="3887025"/>
          </a:xfrm>
        </p:spPr>
        <p:txBody>
          <a:bodyPr>
            <a:normAutofit/>
          </a:bodyPr>
          <a:lstStyle/>
          <a:p>
            <a:pPr marL="0" indent="0">
              <a:buNone/>
            </a:pPr>
            <a:r>
              <a:rPr lang="fr-FR" sz="2000" dirty="0" smtClean="0"/>
              <a:t>1. À la  naissance ?</a:t>
            </a:r>
          </a:p>
          <a:p>
            <a:endParaRPr lang="fr-FR" dirty="0" smtClean="0"/>
          </a:p>
          <a:p>
            <a:r>
              <a:rPr lang="fr-FR" dirty="0"/>
              <a:t>Évolution des pratiques judiciaires </a:t>
            </a:r>
            <a:r>
              <a:rPr lang="fr-FR" dirty="0" smtClean="0"/>
              <a:t>?</a:t>
            </a:r>
          </a:p>
          <a:p>
            <a:pPr lvl="1"/>
            <a:r>
              <a:rPr lang="fr-FR" dirty="0" smtClean="0"/>
              <a:t>TGI Toulon, 7 déc. 2017</a:t>
            </a:r>
            <a:endParaRPr lang="fr-FR" dirty="0" smtClean="0"/>
          </a:p>
          <a:p>
            <a:endParaRPr lang="fr-FR" dirty="0" smtClean="0"/>
          </a:p>
          <a:p>
            <a:r>
              <a:rPr lang="fr-FR" dirty="0" smtClean="0"/>
              <a:t>Révision des lois de bioéthique ?</a:t>
            </a:r>
          </a:p>
          <a:p>
            <a:pPr lvl="1"/>
            <a:r>
              <a:rPr lang="fr-FR" dirty="0" smtClean="0"/>
              <a:t>Avis du Conseil d’État</a:t>
            </a:r>
          </a:p>
          <a:p>
            <a:pPr marL="423128" lvl="3" indent="0">
              <a:buNone/>
            </a:pPr>
            <a:r>
              <a:rPr lang="en-US" sz="1100" i="1" dirty="0" smtClean="0"/>
              <a:t>Il </a:t>
            </a:r>
            <a:r>
              <a:rPr lang="en-US" sz="1100" i="1" dirty="0" err="1"/>
              <a:t>convient</a:t>
            </a:r>
            <a:r>
              <a:rPr lang="en-US" sz="1100" i="1" dirty="0"/>
              <a:t> de </a:t>
            </a:r>
            <a:r>
              <a:rPr lang="en-US" sz="1100" i="1" dirty="0" err="1"/>
              <a:t>garder</a:t>
            </a:r>
            <a:r>
              <a:rPr lang="en-US" sz="1100" i="1" dirty="0"/>
              <a:t> </a:t>
            </a:r>
            <a:r>
              <a:rPr lang="en-US" sz="1100" i="1" dirty="0" err="1"/>
              <a:t>à</a:t>
            </a:r>
            <a:r>
              <a:rPr lang="en-US" sz="1100" i="1" dirty="0"/>
              <a:t> </a:t>
            </a:r>
            <a:r>
              <a:rPr lang="en-US" sz="1100" i="1" dirty="0" err="1"/>
              <a:t>l’esprit</a:t>
            </a:r>
            <a:r>
              <a:rPr lang="en-US" sz="1100" i="1" dirty="0"/>
              <a:t> </a:t>
            </a:r>
            <a:r>
              <a:rPr lang="en-US" sz="1100" i="1" dirty="0" err="1"/>
              <a:t>que</a:t>
            </a:r>
            <a:r>
              <a:rPr lang="en-US" sz="1100" i="1" dirty="0"/>
              <a:t> </a:t>
            </a:r>
            <a:r>
              <a:rPr lang="en-US" sz="1100" i="1" dirty="0" err="1"/>
              <a:t>lorsqu’un</a:t>
            </a:r>
            <a:r>
              <a:rPr lang="en-US" sz="1100" i="1" dirty="0"/>
              <a:t> </a:t>
            </a:r>
            <a:r>
              <a:rPr lang="en-US" sz="1100" i="1" dirty="0" err="1"/>
              <a:t>doute</a:t>
            </a:r>
            <a:r>
              <a:rPr lang="en-US" sz="1100" i="1" dirty="0"/>
              <a:t> </a:t>
            </a:r>
            <a:r>
              <a:rPr lang="en-US" sz="1100" i="1" dirty="0" err="1"/>
              <a:t>existe</a:t>
            </a:r>
            <a:r>
              <a:rPr lang="en-US" sz="1100" i="1" dirty="0"/>
              <a:t> </a:t>
            </a:r>
            <a:r>
              <a:rPr lang="en-US" sz="1100" i="1" dirty="0" err="1"/>
              <a:t>sur</a:t>
            </a:r>
            <a:r>
              <a:rPr lang="en-US" sz="1100" i="1" dirty="0"/>
              <a:t> le </a:t>
            </a:r>
            <a:r>
              <a:rPr lang="en-US" sz="1100" i="1" dirty="0" err="1"/>
              <a:t>sexe</a:t>
            </a:r>
            <a:r>
              <a:rPr lang="en-US" sz="1100" i="1" dirty="0"/>
              <a:t> d’un nouveau‐né </a:t>
            </a:r>
            <a:r>
              <a:rPr lang="en-US" sz="1100" i="1" dirty="0" err="1"/>
              <a:t>présentant</a:t>
            </a:r>
            <a:r>
              <a:rPr lang="en-US" sz="1100" i="1" dirty="0"/>
              <a:t> </a:t>
            </a:r>
            <a:r>
              <a:rPr lang="en-US" sz="1100" i="1" dirty="0" err="1"/>
              <a:t>une</a:t>
            </a:r>
            <a:r>
              <a:rPr lang="en-US" sz="1100" i="1" dirty="0"/>
              <a:t> variation du </a:t>
            </a:r>
            <a:r>
              <a:rPr lang="en-US" sz="1100" i="1" dirty="0" err="1"/>
              <a:t>développement</a:t>
            </a:r>
            <a:r>
              <a:rPr lang="en-US" sz="1100" i="1" dirty="0"/>
              <a:t> </a:t>
            </a:r>
            <a:r>
              <a:rPr lang="en-US" sz="1100" i="1" dirty="0" err="1"/>
              <a:t>génital</a:t>
            </a:r>
            <a:r>
              <a:rPr lang="en-US" sz="1100" i="1" dirty="0"/>
              <a:t>, </a:t>
            </a:r>
            <a:r>
              <a:rPr lang="en-US" sz="1100" i="1" dirty="0" err="1"/>
              <a:t>ce</a:t>
            </a:r>
            <a:r>
              <a:rPr lang="en-US" sz="1100" i="1" dirty="0"/>
              <a:t> qui </a:t>
            </a:r>
            <a:r>
              <a:rPr lang="en-US" sz="1100" i="1" dirty="0" err="1"/>
              <a:t>n’est</a:t>
            </a:r>
            <a:r>
              <a:rPr lang="en-US" sz="1100" i="1" dirty="0"/>
              <a:t> pas </a:t>
            </a:r>
            <a:r>
              <a:rPr lang="en-US" sz="1100" i="1" dirty="0" err="1"/>
              <a:t>toujours</a:t>
            </a:r>
            <a:r>
              <a:rPr lang="en-US" sz="1100" i="1" dirty="0"/>
              <a:t> le </a:t>
            </a:r>
            <a:r>
              <a:rPr lang="en-US" sz="1100" i="1" dirty="0" err="1"/>
              <a:t>cas</a:t>
            </a:r>
            <a:r>
              <a:rPr lang="en-US" sz="1100" i="1" dirty="0"/>
              <a:t>, un </a:t>
            </a:r>
            <a:r>
              <a:rPr lang="en-US" sz="1100" i="1" dirty="0" err="1"/>
              <a:t>choix</a:t>
            </a:r>
            <a:r>
              <a:rPr lang="en-US" sz="1100" i="1" dirty="0"/>
              <a:t> sera </a:t>
            </a:r>
            <a:r>
              <a:rPr lang="en-US" sz="1100" i="1" dirty="0" err="1"/>
              <a:t>effectué</a:t>
            </a:r>
            <a:r>
              <a:rPr lang="en-US" sz="1100" i="1" dirty="0"/>
              <a:t> </a:t>
            </a:r>
            <a:r>
              <a:rPr lang="en-US" sz="1100" i="1" dirty="0" err="1"/>
              <a:t>rapidement</a:t>
            </a:r>
            <a:r>
              <a:rPr lang="en-US" sz="1100" i="1" dirty="0"/>
              <a:t>, </a:t>
            </a:r>
            <a:r>
              <a:rPr lang="en-US" sz="1100" i="1" dirty="0" err="1"/>
              <a:t>comme</a:t>
            </a:r>
            <a:r>
              <a:rPr lang="en-US" sz="1100" i="1" dirty="0"/>
              <a:t> le </a:t>
            </a:r>
            <a:r>
              <a:rPr lang="en-US" sz="1100" i="1" dirty="0" err="1"/>
              <a:t>recommandent</a:t>
            </a:r>
            <a:r>
              <a:rPr lang="en-US" sz="1100" i="1" dirty="0"/>
              <a:t> </a:t>
            </a:r>
            <a:r>
              <a:rPr lang="en-US" sz="1100" i="1" dirty="0" err="1"/>
              <a:t>d’ailleurs</a:t>
            </a:r>
            <a:r>
              <a:rPr lang="en-US" sz="1100" i="1" dirty="0"/>
              <a:t> </a:t>
            </a:r>
            <a:r>
              <a:rPr lang="en-US" sz="1100" i="1" dirty="0" err="1"/>
              <a:t>tous</a:t>
            </a:r>
            <a:r>
              <a:rPr lang="en-US" sz="1100" i="1" dirty="0"/>
              <a:t> les </a:t>
            </a:r>
            <a:r>
              <a:rPr lang="en-US" sz="1100" i="1" dirty="0" err="1"/>
              <a:t>médecins</a:t>
            </a:r>
            <a:r>
              <a:rPr lang="en-US" sz="1100" i="1" dirty="0"/>
              <a:t> qui </a:t>
            </a:r>
            <a:r>
              <a:rPr lang="en-US" sz="1100" i="1" dirty="0" err="1"/>
              <a:t>suivent</a:t>
            </a:r>
            <a:r>
              <a:rPr lang="en-US" sz="1100" i="1" dirty="0"/>
              <a:t> </a:t>
            </a:r>
            <a:r>
              <a:rPr lang="en-US" sz="1100" i="1" dirty="0" err="1"/>
              <a:t>ces</a:t>
            </a:r>
            <a:r>
              <a:rPr lang="en-US" sz="1100" i="1" dirty="0"/>
              <a:t> </a:t>
            </a:r>
            <a:r>
              <a:rPr lang="en-US" sz="1100" i="1" dirty="0" err="1"/>
              <a:t>enfants</a:t>
            </a:r>
            <a:r>
              <a:rPr lang="en-US" sz="1100" i="1" dirty="0"/>
              <a:t>. </a:t>
            </a:r>
            <a:r>
              <a:rPr lang="en-US" sz="1100" i="1" dirty="0" smtClean="0"/>
              <a:t>[…] [C]</a:t>
            </a:r>
            <a:r>
              <a:rPr lang="en-US" sz="1100" i="1" dirty="0" err="1" smtClean="0"/>
              <a:t>ette</a:t>
            </a:r>
            <a:r>
              <a:rPr lang="en-US" sz="1100" i="1" dirty="0" smtClean="0"/>
              <a:t> question de la </a:t>
            </a:r>
            <a:r>
              <a:rPr lang="en-US" sz="1100" i="1" dirty="0" err="1" smtClean="0"/>
              <a:t>dysphorie</a:t>
            </a:r>
            <a:r>
              <a:rPr lang="en-US" sz="1100" i="1" dirty="0" smtClean="0"/>
              <a:t> de genre </a:t>
            </a:r>
            <a:r>
              <a:rPr lang="en-US" sz="1100" i="1" dirty="0" err="1" smtClean="0"/>
              <a:t>soulève</a:t>
            </a:r>
            <a:r>
              <a:rPr lang="en-US" sz="1100" i="1" dirty="0" smtClean="0"/>
              <a:t> des </a:t>
            </a:r>
            <a:r>
              <a:rPr lang="en-US" sz="1100" i="1" dirty="0" err="1" smtClean="0"/>
              <a:t>enjeux</a:t>
            </a:r>
            <a:r>
              <a:rPr lang="en-US" sz="1100" i="1" dirty="0" smtClean="0"/>
              <a:t> </a:t>
            </a:r>
            <a:r>
              <a:rPr lang="en-US" sz="1100" i="1" dirty="0" err="1" smtClean="0"/>
              <a:t>relatifs</a:t>
            </a:r>
            <a:r>
              <a:rPr lang="en-US" sz="1100" i="1" dirty="0" smtClean="0"/>
              <a:t> au </a:t>
            </a:r>
            <a:r>
              <a:rPr lang="en-US" sz="1100" i="1" dirty="0" err="1" smtClean="0"/>
              <a:t>droit</a:t>
            </a:r>
            <a:r>
              <a:rPr lang="en-US" sz="1100" i="1" dirty="0" smtClean="0"/>
              <a:t> au respect de la vie </a:t>
            </a:r>
            <a:r>
              <a:rPr lang="en-US" sz="1100" i="1" dirty="0" err="1" smtClean="0"/>
              <a:t>privée</a:t>
            </a:r>
            <a:r>
              <a:rPr lang="en-US" sz="1100" i="1" dirty="0" smtClean="0"/>
              <a:t> des </a:t>
            </a:r>
            <a:r>
              <a:rPr lang="en-US" sz="1100" i="1" dirty="0" err="1" smtClean="0"/>
              <a:t>personnes</a:t>
            </a:r>
            <a:r>
              <a:rPr lang="en-US" sz="1100" i="1" dirty="0" smtClean="0"/>
              <a:t> </a:t>
            </a:r>
            <a:r>
              <a:rPr lang="en-US" sz="1100" i="1" dirty="0" err="1" smtClean="0"/>
              <a:t>concernées</a:t>
            </a:r>
            <a:r>
              <a:rPr lang="en-US" sz="1100" i="1" dirty="0" smtClean="0"/>
              <a:t> qui </a:t>
            </a:r>
            <a:r>
              <a:rPr lang="en-US" sz="1100" i="1" dirty="0" err="1" smtClean="0"/>
              <a:t>dépassent</a:t>
            </a:r>
            <a:r>
              <a:rPr lang="en-US" sz="1100" i="1" dirty="0" smtClean="0"/>
              <a:t> </a:t>
            </a:r>
            <a:r>
              <a:rPr lang="en-US" sz="1100" i="1" dirty="0" err="1" smtClean="0"/>
              <a:t>largement</a:t>
            </a:r>
            <a:r>
              <a:rPr lang="en-US" sz="1100" i="1" dirty="0" smtClean="0"/>
              <a:t> les </a:t>
            </a:r>
            <a:r>
              <a:rPr lang="en-US" sz="1100" i="1" dirty="0" err="1" smtClean="0"/>
              <a:t>seules</a:t>
            </a:r>
            <a:r>
              <a:rPr lang="en-US" sz="1100" i="1" dirty="0" smtClean="0"/>
              <a:t> questions </a:t>
            </a:r>
            <a:r>
              <a:rPr lang="en-US" sz="1100" i="1" dirty="0" err="1" smtClean="0"/>
              <a:t>d’éthique</a:t>
            </a:r>
            <a:r>
              <a:rPr lang="en-US" sz="1100" i="1" dirty="0" smtClean="0"/>
              <a:t> </a:t>
            </a:r>
            <a:r>
              <a:rPr lang="en-US" sz="1100" i="1" dirty="0" err="1" smtClean="0"/>
              <a:t>médicale</a:t>
            </a:r>
            <a:endParaRPr lang="fr-FR" sz="1100" i="1" dirty="0" smtClean="0"/>
          </a:p>
          <a:p>
            <a:pPr lvl="1"/>
            <a:r>
              <a:rPr lang="fr-FR" dirty="0" smtClean="0"/>
              <a:t>Travaux parlementaires ?</a:t>
            </a:r>
          </a:p>
          <a:p>
            <a:pPr lvl="2"/>
            <a:r>
              <a:rPr lang="fr-FR" dirty="0" smtClean="0"/>
              <a:t>Commission des affaires spéciales : RÀS sur l’état civil</a:t>
            </a:r>
          </a:p>
          <a:p>
            <a:pPr lvl="2"/>
            <a:r>
              <a:rPr lang="fr-FR" dirty="0" smtClean="0"/>
              <a:t>Amendements du gouvernement ? </a:t>
            </a:r>
          </a:p>
          <a:p>
            <a:pPr marL="517158" lvl="4" indent="0">
              <a:buNone/>
            </a:pPr>
            <a:endParaRPr lang="fr-FR" dirty="0" smtClean="0"/>
          </a:p>
          <a:p>
            <a:pPr lvl="1"/>
            <a:endParaRPr lang="fr-FR" dirty="0"/>
          </a:p>
        </p:txBody>
      </p:sp>
      <p:sp>
        <p:nvSpPr>
          <p:cNvPr id="5" name="Titre 1"/>
          <p:cNvSpPr txBox="1">
            <a:spLocks/>
          </p:cNvSpPr>
          <p:nvPr/>
        </p:nvSpPr>
        <p:spPr>
          <a:xfrm>
            <a:off x="110427" y="-49710"/>
            <a:ext cx="6943119" cy="896143"/>
          </a:xfrm>
          <a:prstGeom prst="rect">
            <a:avLst/>
          </a:prstGeom>
        </p:spPr>
        <p:txBody>
          <a:bodyPr lIns="47015" tIns="23506" rIns="47015" bIns="23506" anchor="b">
            <a:normAutofit/>
            <a:scene3d>
              <a:camera prst="orthographicFront"/>
              <a:lightRig rig="soft" dir="t">
                <a:rot lat="0" lon="0" rev="2400000"/>
              </a:lightRig>
            </a:scene3d>
            <a:sp3d>
              <a:bevelT w="19050" h="12700"/>
            </a:sp3d>
          </a:bodyPr>
          <a:lstStyle>
            <a:lvl1pPr marL="28207" algn="r" rtl="0" eaLnBrk="1" latinLnBrk="0" hangingPunct="1">
              <a:spcBef>
                <a:spcPct val="0"/>
              </a:spcBef>
              <a:buNone/>
              <a:defRPr kumimoji="0" sz="23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r>
              <a:rPr lang="fr-FR" sz="2100" dirty="0" smtClean="0"/>
              <a:t>A. La remise en cause du pouvoir d'assigner un genre ?</a:t>
            </a:r>
            <a:endParaRPr lang="en-US" sz="2100" dirty="0"/>
          </a:p>
        </p:txBody>
      </p:sp>
    </p:spTree>
    <p:extLst>
      <p:ext uri="{BB962C8B-B14F-4D97-AF65-F5344CB8AC3E}">
        <p14:creationId xmlns:p14="http://schemas.microsoft.com/office/powerpoint/2010/main" val="2513263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8458" y="1290705"/>
            <a:ext cx="6452237" cy="3887025"/>
          </a:xfrm>
        </p:spPr>
        <p:txBody>
          <a:bodyPr>
            <a:normAutofit fontScale="92500" lnSpcReduction="10000"/>
          </a:bodyPr>
          <a:lstStyle/>
          <a:p>
            <a:pPr marL="0" indent="0">
              <a:buNone/>
            </a:pPr>
            <a:r>
              <a:rPr lang="fr-FR" sz="1800" dirty="0"/>
              <a:t>2</a:t>
            </a:r>
            <a:r>
              <a:rPr lang="fr-FR" sz="1800" dirty="0" smtClean="0"/>
              <a:t>. Après la naissance ?</a:t>
            </a:r>
          </a:p>
          <a:p>
            <a:pPr marL="0" indent="0">
              <a:buNone/>
            </a:pPr>
            <a:endParaRPr lang="fr-FR" dirty="0" smtClean="0"/>
          </a:p>
          <a:p>
            <a:r>
              <a:rPr lang="fr-FR" dirty="0" smtClean="0"/>
              <a:t>Les signaux positifs</a:t>
            </a:r>
          </a:p>
          <a:p>
            <a:pPr lvl="1"/>
            <a:r>
              <a:rPr lang="fr-FR" dirty="0" smtClean="0"/>
              <a:t>TGI Tours, 20 août 2015</a:t>
            </a:r>
            <a:br>
              <a:rPr lang="fr-FR" dirty="0" smtClean="0"/>
            </a:br>
            <a:r>
              <a:rPr lang="fr-FR" dirty="0" smtClean="0"/>
              <a:t>« </a:t>
            </a:r>
            <a:r>
              <a:rPr lang="fr-FR" i="1" dirty="0" smtClean="0"/>
              <a:t>et sans qu’il soit nécessaire d’ordonner une expertise tant il apparaît que la question relève aujourd’hui de la sphère du droit plutôt que celle de la médecine qui a fait suffisamment part de son incertitude</a:t>
            </a:r>
            <a:r>
              <a:rPr lang="fr-FR" dirty="0" smtClean="0"/>
              <a:t> »</a:t>
            </a:r>
          </a:p>
          <a:p>
            <a:pPr lvl="1"/>
            <a:endParaRPr lang="fr-FR" dirty="0" smtClean="0"/>
          </a:p>
          <a:p>
            <a:pPr lvl="1"/>
            <a:r>
              <a:rPr lang="fr-FR" dirty="0" smtClean="0"/>
              <a:t>Loi du 18 nov. 2016 de modernisation de la justice du XXIe s.</a:t>
            </a:r>
            <a:br>
              <a:rPr lang="fr-FR" dirty="0" smtClean="0"/>
            </a:br>
            <a:r>
              <a:rPr lang="fr-FR" dirty="0" smtClean="0"/>
              <a:t>Art. 61-6 : « </a:t>
            </a:r>
            <a:r>
              <a:rPr lang="en-US" i="1" dirty="0"/>
              <a:t>Le fait de ne pas </a:t>
            </a:r>
            <a:r>
              <a:rPr lang="en-US" i="1" dirty="0" err="1"/>
              <a:t>avoir</a:t>
            </a:r>
            <a:r>
              <a:rPr lang="en-US" i="1" dirty="0"/>
              <a:t> </a:t>
            </a:r>
            <a:r>
              <a:rPr lang="en-US" i="1" dirty="0" err="1"/>
              <a:t>subi</a:t>
            </a:r>
            <a:r>
              <a:rPr lang="en-US" i="1" dirty="0"/>
              <a:t> des </a:t>
            </a:r>
            <a:r>
              <a:rPr lang="en-US" i="1" dirty="0" err="1"/>
              <a:t>traitements</a:t>
            </a:r>
            <a:r>
              <a:rPr lang="en-US" i="1" dirty="0"/>
              <a:t> </a:t>
            </a:r>
            <a:r>
              <a:rPr lang="en-US" i="1" dirty="0" err="1"/>
              <a:t>médicaux</a:t>
            </a:r>
            <a:r>
              <a:rPr lang="en-US" i="1" dirty="0"/>
              <a:t>, </a:t>
            </a:r>
            <a:r>
              <a:rPr lang="en-US" i="1" dirty="0" err="1"/>
              <a:t>une</a:t>
            </a:r>
            <a:r>
              <a:rPr lang="en-US" i="1" dirty="0"/>
              <a:t> </a:t>
            </a:r>
            <a:r>
              <a:rPr lang="en-US" i="1" dirty="0" err="1"/>
              <a:t>opération</a:t>
            </a:r>
            <a:r>
              <a:rPr lang="en-US" i="1" dirty="0"/>
              <a:t> </a:t>
            </a:r>
            <a:r>
              <a:rPr lang="en-US" i="1" dirty="0" err="1"/>
              <a:t>chirurgicale</a:t>
            </a:r>
            <a:r>
              <a:rPr lang="en-US" i="1" dirty="0"/>
              <a:t> </a:t>
            </a:r>
            <a:r>
              <a:rPr lang="en-US" i="1" dirty="0" err="1"/>
              <a:t>ou</a:t>
            </a:r>
            <a:r>
              <a:rPr lang="en-US" i="1" dirty="0"/>
              <a:t> </a:t>
            </a:r>
            <a:r>
              <a:rPr lang="en-US" i="1" dirty="0" err="1"/>
              <a:t>une</a:t>
            </a:r>
            <a:r>
              <a:rPr lang="en-US" i="1" dirty="0"/>
              <a:t> </a:t>
            </a:r>
            <a:r>
              <a:rPr lang="en-US" i="1" dirty="0" err="1"/>
              <a:t>stérilisation</a:t>
            </a:r>
            <a:r>
              <a:rPr lang="en-US" i="1" dirty="0"/>
              <a:t> ne </a:t>
            </a:r>
            <a:r>
              <a:rPr lang="en-US" i="1" dirty="0" err="1"/>
              <a:t>peut</a:t>
            </a:r>
            <a:r>
              <a:rPr lang="en-US" i="1" dirty="0"/>
              <a:t> </a:t>
            </a:r>
            <a:r>
              <a:rPr lang="en-US" i="1" dirty="0" err="1"/>
              <a:t>motiver</a:t>
            </a:r>
            <a:r>
              <a:rPr lang="en-US" i="1" dirty="0"/>
              <a:t> le </a:t>
            </a:r>
            <a:r>
              <a:rPr lang="en-US" i="1" dirty="0" err="1"/>
              <a:t>refus</a:t>
            </a:r>
            <a:r>
              <a:rPr lang="en-US" i="1" dirty="0"/>
              <a:t> de faire </a:t>
            </a:r>
            <a:r>
              <a:rPr lang="en-US" i="1" dirty="0" err="1"/>
              <a:t>droit</a:t>
            </a:r>
            <a:r>
              <a:rPr lang="en-US" i="1" dirty="0"/>
              <a:t> </a:t>
            </a:r>
            <a:r>
              <a:rPr lang="en-US" i="1" dirty="0" err="1"/>
              <a:t>à</a:t>
            </a:r>
            <a:r>
              <a:rPr lang="en-US" i="1" dirty="0"/>
              <a:t> la </a:t>
            </a:r>
            <a:r>
              <a:rPr lang="en-US" i="1" dirty="0" err="1"/>
              <a:t>demande</a:t>
            </a:r>
            <a:r>
              <a:rPr lang="en-US" dirty="0" smtClean="0"/>
              <a:t>.</a:t>
            </a:r>
            <a:r>
              <a:rPr lang="fr-FR" dirty="0"/>
              <a:t>  »</a:t>
            </a:r>
            <a:endParaRPr lang="en-US" dirty="0" smtClean="0"/>
          </a:p>
          <a:p>
            <a:pPr lvl="1"/>
            <a:endParaRPr lang="en-US" dirty="0"/>
          </a:p>
          <a:p>
            <a:pPr lvl="1"/>
            <a:r>
              <a:rPr lang="fr-FR" dirty="0" err="1" smtClean="0"/>
              <a:t>Cass</a:t>
            </a:r>
            <a:r>
              <a:rPr lang="fr-FR" dirty="0" smtClean="0"/>
              <a:t>. civ. 4 mai 2017 « annulant » la décision de Tour mais jugeant :</a:t>
            </a:r>
          </a:p>
          <a:p>
            <a:pPr marL="324399" lvl="2" indent="0">
              <a:buNone/>
            </a:pPr>
            <a:r>
              <a:rPr lang="fr-FR" dirty="0"/>
              <a:t>« </a:t>
            </a:r>
            <a:r>
              <a:rPr lang="en-US" sz="1400" i="1" dirty="0" err="1" smtClean="0"/>
              <a:t>Que</a:t>
            </a:r>
            <a:r>
              <a:rPr lang="en-US" sz="1400" i="1" dirty="0" smtClean="0"/>
              <a:t> </a:t>
            </a:r>
            <a:r>
              <a:rPr lang="en-US" sz="1400" i="1" dirty="0"/>
              <a:t>la </a:t>
            </a:r>
            <a:r>
              <a:rPr lang="en-US" sz="1400" i="1" dirty="0" err="1"/>
              <a:t>cour</a:t>
            </a:r>
            <a:r>
              <a:rPr lang="en-US" sz="1400" i="1" dirty="0"/>
              <a:t> </a:t>
            </a:r>
            <a:r>
              <a:rPr lang="en-US" sz="1400" i="1" dirty="0" err="1"/>
              <a:t>d’appel</a:t>
            </a:r>
            <a:r>
              <a:rPr lang="en-US" sz="1400" i="1" dirty="0"/>
              <a:t>, qui a </a:t>
            </a:r>
            <a:r>
              <a:rPr lang="en-US" sz="1400" i="1" dirty="0" err="1"/>
              <a:t>constaté</a:t>
            </a:r>
            <a:r>
              <a:rPr lang="en-US" sz="1400" i="1" dirty="0"/>
              <a:t> </a:t>
            </a:r>
            <a:r>
              <a:rPr lang="en-US" sz="1400" i="1" dirty="0" err="1"/>
              <a:t>que</a:t>
            </a:r>
            <a:r>
              <a:rPr lang="en-US" sz="1400" i="1" dirty="0"/>
              <a:t> D... </a:t>
            </a:r>
            <a:r>
              <a:rPr lang="en-US" sz="1400" i="1" dirty="0" err="1"/>
              <a:t>avait</a:t>
            </a:r>
            <a:r>
              <a:rPr lang="en-US" sz="1400" i="1" dirty="0"/>
              <a:t>, aux </a:t>
            </a:r>
            <a:r>
              <a:rPr lang="en-US" sz="1400" i="1" dirty="0" err="1"/>
              <a:t>yeux</a:t>
            </a:r>
            <a:r>
              <a:rPr lang="en-US" sz="1400" i="1" dirty="0"/>
              <a:t> des tiers, </a:t>
            </a:r>
            <a:r>
              <a:rPr lang="en-US" sz="1400" i="1" dirty="0" err="1"/>
              <a:t>l’apparence</a:t>
            </a:r>
            <a:r>
              <a:rPr lang="en-US" sz="1400" i="1" dirty="0"/>
              <a:t> et le </a:t>
            </a:r>
            <a:r>
              <a:rPr lang="en-US" sz="1400" i="1" dirty="0" err="1"/>
              <a:t>comportement</a:t>
            </a:r>
            <a:r>
              <a:rPr lang="en-US" sz="1400" i="1" dirty="0"/>
              <a:t> social </a:t>
            </a:r>
            <a:r>
              <a:rPr lang="en-US" sz="1400" i="1" dirty="0" err="1"/>
              <a:t>d’une</a:t>
            </a:r>
            <a:r>
              <a:rPr lang="en-US" sz="1400" i="1" dirty="0"/>
              <a:t> </a:t>
            </a:r>
            <a:r>
              <a:rPr lang="en-US" sz="1400" i="1" dirty="0" err="1"/>
              <a:t>personne</a:t>
            </a:r>
            <a:r>
              <a:rPr lang="en-US" sz="1400" i="1" dirty="0"/>
              <a:t> de </a:t>
            </a:r>
            <a:r>
              <a:rPr lang="en-US" sz="1400" i="1" dirty="0" err="1"/>
              <a:t>sexe</a:t>
            </a:r>
            <a:r>
              <a:rPr lang="en-US" sz="1400" i="1" dirty="0"/>
              <a:t> </a:t>
            </a:r>
            <a:r>
              <a:rPr lang="en-US" sz="1400" i="1" dirty="0" err="1"/>
              <a:t>masculin</a:t>
            </a:r>
            <a:r>
              <a:rPr lang="en-US" sz="1400" i="1" dirty="0"/>
              <a:t>, </a:t>
            </a:r>
            <a:r>
              <a:rPr lang="en-US" sz="1400" i="1" dirty="0" err="1"/>
              <a:t>conformément</a:t>
            </a:r>
            <a:r>
              <a:rPr lang="en-US" sz="1400" i="1" dirty="0"/>
              <a:t> </a:t>
            </a:r>
            <a:r>
              <a:rPr lang="en-US" sz="1400" i="1" dirty="0" err="1"/>
              <a:t>à</a:t>
            </a:r>
            <a:r>
              <a:rPr lang="en-US" sz="1400" i="1" dirty="0"/>
              <a:t> </a:t>
            </a:r>
            <a:r>
              <a:rPr lang="en-US" sz="1400" i="1" dirty="0" err="1"/>
              <a:t>l’indication</a:t>
            </a:r>
            <a:r>
              <a:rPr lang="en-US" sz="1400" i="1" dirty="0"/>
              <a:t> </a:t>
            </a:r>
            <a:r>
              <a:rPr lang="en-US" sz="1400" i="1" dirty="0" err="1"/>
              <a:t>portée</a:t>
            </a:r>
            <a:r>
              <a:rPr lang="en-US" sz="1400" i="1" dirty="0"/>
              <a:t> </a:t>
            </a:r>
            <a:r>
              <a:rPr lang="en-US" sz="1400" i="1" dirty="0" err="1"/>
              <a:t>dans</a:t>
            </a:r>
            <a:r>
              <a:rPr lang="en-US" sz="1400" i="1" dirty="0"/>
              <a:t> son </a:t>
            </a:r>
            <a:r>
              <a:rPr lang="en-US" sz="1400" i="1" dirty="0" err="1"/>
              <a:t>acte</a:t>
            </a:r>
            <a:r>
              <a:rPr lang="en-US" sz="1400" i="1" dirty="0"/>
              <a:t> de naissance, a </a:t>
            </a:r>
            <a:r>
              <a:rPr lang="en-US" sz="1400" i="1" dirty="0" err="1"/>
              <a:t>pu</a:t>
            </a:r>
            <a:r>
              <a:rPr lang="en-US" sz="1400" i="1" dirty="0"/>
              <a:t> en </a:t>
            </a:r>
            <a:r>
              <a:rPr lang="en-US" sz="1400" i="1" dirty="0" err="1"/>
              <a:t>déduire</a:t>
            </a:r>
            <a:r>
              <a:rPr lang="en-US" sz="1400" i="1" dirty="0"/>
              <a:t>, sans </a:t>
            </a:r>
            <a:r>
              <a:rPr lang="en-US" sz="1400" i="1" dirty="0" err="1"/>
              <a:t>être</a:t>
            </a:r>
            <a:r>
              <a:rPr lang="en-US" sz="1400" i="1" dirty="0"/>
              <a:t> </a:t>
            </a:r>
            <a:r>
              <a:rPr lang="en-US" sz="1400" i="1" dirty="0" err="1"/>
              <a:t>tenue</a:t>
            </a:r>
            <a:r>
              <a:rPr lang="en-US" sz="1400" i="1" dirty="0"/>
              <a:t> de le </a:t>
            </a:r>
            <a:r>
              <a:rPr lang="en-US" sz="1400" i="1" dirty="0" err="1"/>
              <a:t>suivre</a:t>
            </a:r>
            <a:r>
              <a:rPr lang="en-US" sz="1400" i="1" dirty="0"/>
              <a:t> </a:t>
            </a:r>
            <a:r>
              <a:rPr lang="en-US" sz="1400" i="1" dirty="0" err="1"/>
              <a:t>dans</a:t>
            </a:r>
            <a:r>
              <a:rPr lang="en-US" sz="1400" i="1" dirty="0"/>
              <a:t> le </a:t>
            </a:r>
            <a:r>
              <a:rPr lang="en-US" sz="1400" i="1" dirty="0" err="1"/>
              <a:t>détail</a:t>
            </a:r>
            <a:r>
              <a:rPr lang="en-US" sz="1400" i="1" dirty="0"/>
              <a:t> de son argumentation, </a:t>
            </a:r>
            <a:r>
              <a:rPr lang="en-US" sz="1400" i="1" dirty="0" err="1"/>
              <a:t>que</a:t>
            </a:r>
            <a:r>
              <a:rPr lang="en-US" sz="1400" i="1" dirty="0"/>
              <a:t> </a:t>
            </a:r>
            <a:r>
              <a:rPr lang="en-US" sz="1400" i="1" dirty="0" err="1"/>
              <a:t>l’atteinte</a:t>
            </a:r>
            <a:r>
              <a:rPr lang="en-US" sz="1400" i="1" dirty="0"/>
              <a:t> au </a:t>
            </a:r>
            <a:r>
              <a:rPr lang="en-US" sz="1400" i="1" dirty="0" err="1"/>
              <a:t>droit</a:t>
            </a:r>
            <a:r>
              <a:rPr lang="en-US" sz="1400" i="1" dirty="0"/>
              <a:t> au respect de </a:t>
            </a:r>
            <a:r>
              <a:rPr lang="en-US" sz="1400" i="1" dirty="0" err="1"/>
              <a:t>sa</a:t>
            </a:r>
            <a:r>
              <a:rPr lang="en-US" sz="1400" i="1" dirty="0"/>
              <a:t> vie </a:t>
            </a:r>
            <a:r>
              <a:rPr lang="en-US" sz="1400" i="1" dirty="0" err="1"/>
              <a:t>privée</a:t>
            </a:r>
            <a:r>
              <a:rPr lang="en-US" sz="1400" i="1" dirty="0"/>
              <a:t> </a:t>
            </a:r>
            <a:r>
              <a:rPr lang="en-US" sz="1400" i="1" dirty="0" err="1"/>
              <a:t>n’était</a:t>
            </a:r>
            <a:r>
              <a:rPr lang="en-US" sz="1400" i="1" dirty="0"/>
              <a:t> pas </a:t>
            </a:r>
            <a:r>
              <a:rPr lang="en-US" sz="1400" i="1" dirty="0" err="1"/>
              <a:t>disproportionnée</a:t>
            </a:r>
            <a:r>
              <a:rPr lang="en-US" sz="1400" i="1" dirty="0"/>
              <a:t> au regard du but </a:t>
            </a:r>
            <a:r>
              <a:rPr lang="en-US" sz="1400" i="1" dirty="0" err="1"/>
              <a:t>légitime</a:t>
            </a:r>
            <a:r>
              <a:rPr lang="en-US" sz="1400" i="1" dirty="0"/>
              <a:t> </a:t>
            </a:r>
            <a:r>
              <a:rPr lang="en-US" sz="1400" i="1" dirty="0" err="1" smtClean="0"/>
              <a:t>poursuiv</a:t>
            </a:r>
            <a:r>
              <a:rPr lang="en-US" i="1" dirty="0" err="1" smtClean="0"/>
              <a:t>i</a:t>
            </a:r>
            <a:r>
              <a:rPr lang="fr-FR" dirty="0"/>
              <a:t> »</a:t>
            </a:r>
          </a:p>
          <a:p>
            <a:pPr lvl="1"/>
            <a:endParaRPr lang="fr-FR" dirty="0"/>
          </a:p>
        </p:txBody>
      </p:sp>
      <p:sp>
        <p:nvSpPr>
          <p:cNvPr id="6" name="Titre 1"/>
          <p:cNvSpPr txBox="1">
            <a:spLocks/>
          </p:cNvSpPr>
          <p:nvPr/>
        </p:nvSpPr>
        <p:spPr>
          <a:xfrm>
            <a:off x="110427" y="-49710"/>
            <a:ext cx="6943119" cy="896143"/>
          </a:xfrm>
          <a:prstGeom prst="rect">
            <a:avLst/>
          </a:prstGeom>
        </p:spPr>
        <p:txBody>
          <a:bodyPr lIns="47015" tIns="23506" rIns="47015" bIns="23506" anchor="b">
            <a:normAutofit/>
            <a:scene3d>
              <a:camera prst="orthographicFront"/>
              <a:lightRig rig="soft" dir="t">
                <a:rot lat="0" lon="0" rev="2400000"/>
              </a:lightRig>
            </a:scene3d>
            <a:sp3d>
              <a:bevelT w="19050" h="12700"/>
            </a:sp3d>
          </a:bodyPr>
          <a:lstStyle>
            <a:lvl1pPr marL="28207" algn="r" rtl="0" eaLnBrk="1" latinLnBrk="0" hangingPunct="1">
              <a:spcBef>
                <a:spcPct val="0"/>
              </a:spcBef>
              <a:buNone/>
              <a:defRPr kumimoji="0" sz="23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r>
              <a:rPr lang="fr-FR" sz="2100" dirty="0" smtClean="0"/>
              <a:t>A. La remise en cause du pouvoir d'assigner un genre ?</a:t>
            </a:r>
            <a:endParaRPr lang="en-US" sz="2100" dirty="0"/>
          </a:p>
        </p:txBody>
      </p:sp>
    </p:spTree>
    <p:extLst>
      <p:ext uri="{BB962C8B-B14F-4D97-AF65-F5344CB8AC3E}">
        <p14:creationId xmlns:p14="http://schemas.microsoft.com/office/powerpoint/2010/main" val="10417815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8458" y="1290705"/>
            <a:ext cx="6452237" cy="3887025"/>
          </a:xfrm>
        </p:spPr>
        <p:txBody>
          <a:bodyPr>
            <a:normAutofit/>
          </a:bodyPr>
          <a:lstStyle/>
          <a:p>
            <a:pPr marL="0" indent="0">
              <a:buNone/>
            </a:pPr>
            <a:r>
              <a:rPr lang="fr-FR" sz="1700" dirty="0"/>
              <a:t>2</a:t>
            </a:r>
            <a:r>
              <a:rPr lang="fr-FR" sz="1700" dirty="0" smtClean="0"/>
              <a:t>. Après la naissance ?</a:t>
            </a:r>
          </a:p>
          <a:p>
            <a:pPr marL="0" indent="0">
              <a:buNone/>
            </a:pPr>
            <a:endParaRPr lang="fr-FR" dirty="0" smtClean="0"/>
          </a:p>
          <a:p>
            <a:r>
              <a:rPr lang="fr-FR" dirty="0" smtClean="0"/>
              <a:t>Les signaux négatifs</a:t>
            </a:r>
          </a:p>
          <a:p>
            <a:pPr lvl="1"/>
            <a:r>
              <a:rPr lang="fr-FR" dirty="0" smtClean="0"/>
              <a:t>Maintien en pratique de l’exigence d’un certificat médical</a:t>
            </a:r>
          </a:p>
          <a:p>
            <a:pPr lvl="1"/>
            <a:endParaRPr lang="fr-FR" dirty="0" smtClean="0"/>
          </a:p>
          <a:p>
            <a:pPr marL="423128" lvl="3" indent="0">
              <a:buNone/>
            </a:pPr>
            <a:r>
              <a:rPr lang="en-US" sz="1200" dirty="0" smtClean="0"/>
              <a:t>[</a:t>
            </a:r>
            <a:r>
              <a:rPr lang="en-US" sz="1200" i="1" dirty="0" smtClean="0"/>
              <a:t>L</a:t>
            </a:r>
            <a:r>
              <a:rPr lang="en-US" sz="1200" dirty="0" smtClean="0"/>
              <a:t>]</a:t>
            </a:r>
            <a:r>
              <a:rPr lang="en-US" sz="1200" i="1" dirty="0" smtClean="0"/>
              <a:t>a </a:t>
            </a:r>
            <a:r>
              <a:rPr lang="en-US" sz="1200" i="1" dirty="0" err="1"/>
              <a:t>fourniture</a:t>
            </a:r>
            <a:r>
              <a:rPr lang="en-US" sz="1200" i="1" dirty="0"/>
              <a:t> de </a:t>
            </a:r>
            <a:r>
              <a:rPr lang="en-US" sz="1200" i="1" dirty="0" err="1"/>
              <a:t>deux</a:t>
            </a:r>
            <a:r>
              <a:rPr lang="en-US" sz="1200" i="1" dirty="0"/>
              <a:t> attestations </a:t>
            </a:r>
            <a:r>
              <a:rPr lang="en-US" sz="1200" i="1" dirty="0" err="1"/>
              <a:t>paraît</a:t>
            </a:r>
            <a:r>
              <a:rPr lang="en-US" sz="1200" i="1" dirty="0"/>
              <a:t> </a:t>
            </a:r>
            <a:r>
              <a:rPr lang="en-US" sz="1200" i="1" dirty="0" err="1"/>
              <a:t>insuffisante</a:t>
            </a:r>
            <a:r>
              <a:rPr lang="en-US" sz="1200" i="1" dirty="0"/>
              <a:t> pour </a:t>
            </a:r>
            <a:r>
              <a:rPr lang="en-US" sz="1200" i="1" dirty="0" err="1"/>
              <a:t>établir</a:t>
            </a:r>
            <a:r>
              <a:rPr lang="en-US" sz="1200" i="1" dirty="0"/>
              <a:t> la </a:t>
            </a:r>
            <a:r>
              <a:rPr lang="en-US" sz="1200" i="1" dirty="0" err="1"/>
              <a:t>réalité</a:t>
            </a:r>
            <a:r>
              <a:rPr lang="en-US" sz="1200" i="1" dirty="0"/>
              <a:t> du syndrome </a:t>
            </a:r>
            <a:r>
              <a:rPr lang="en-US" sz="1200" i="1" dirty="0" err="1"/>
              <a:t>transsexuel</a:t>
            </a:r>
            <a:r>
              <a:rPr lang="en-US" sz="1200" i="1" dirty="0"/>
              <a:t>, et </a:t>
            </a:r>
            <a:r>
              <a:rPr lang="en-US" sz="1200" i="1" dirty="0" err="1"/>
              <a:t>l’absence</a:t>
            </a:r>
            <a:r>
              <a:rPr lang="en-US" sz="1200" i="1" dirty="0"/>
              <a:t> de trouble de la  </a:t>
            </a:r>
            <a:r>
              <a:rPr lang="en-US" sz="1200" i="1" dirty="0" err="1"/>
              <a:t>personnalité</a:t>
            </a:r>
            <a:r>
              <a:rPr lang="en-US" sz="1200" i="1" dirty="0"/>
              <a:t>, et </a:t>
            </a:r>
            <a:r>
              <a:rPr lang="en-US" sz="1200" i="1" dirty="0" err="1"/>
              <a:t>aucune</a:t>
            </a:r>
            <a:r>
              <a:rPr lang="en-US" sz="1200" i="1" dirty="0"/>
              <a:t> </a:t>
            </a:r>
            <a:r>
              <a:rPr lang="en-US" sz="1200" i="1" dirty="0" err="1"/>
              <a:t>attestaion</a:t>
            </a:r>
            <a:r>
              <a:rPr lang="en-US" sz="1200" i="1" dirty="0"/>
              <a:t> de </a:t>
            </a:r>
            <a:r>
              <a:rPr lang="en-US" sz="1200" i="1" dirty="0" err="1"/>
              <a:t>médecins</a:t>
            </a:r>
            <a:r>
              <a:rPr lang="en-US" sz="1200" i="1" dirty="0"/>
              <a:t> </a:t>
            </a:r>
            <a:r>
              <a:rPr lang="en-US" sz="1200" i="1" dirty="0" err="1"/>
              <a:t>reconus</a:t>
            </a:r>
            <a:r>
              <a:rPr lang="en-US" sz="1200" i="1" dirty="0"/>
              <a:t> pour </a:t>
            </a:r>
            <a:r>
              <a:rPr lang="en-US" sz="1200" i="1" dirty="0" err="1"/>
              <a:t>leur</a:t>
            </a:r>
            <a:r>
              <a:rPr lang="en-US" sz="1200" i="1" dirty="0"/>
              <a:t> </a:t>
            </a:r>
            <a:r>
              <a:rPr lang="en-US" sz="1200" i="1" dirty="0" err="1"/>
              <a:t>compétence</a:t>
            </a:r>
            <a:r>
              <a:rPr lang="en-US" sz="1200" i="1" dirty="0"/>
              <a:t> en la </a:t>
            </a:r>
            <a:r>
              <a:rPr lang="en-US" sz="1200" i="1" dirty="0" err="1"/>
              <a:t>matière</a:t>
            </a:r>
            <a:r>
              <a:rPr lang="en-US" sz="1200" i="1" dirty="0"/>
              <a:t> (art. 61-5 du Code civil) </a:t>
            </a:r>
            <a:r>
              <a:rPr lang="en-US" sz="1200" i="1" dirty="0" err="1"/>
              <a:t>n’est</a:t>
            </a:r>
            <a:r>
              <a:rPr lang="en-US" sz="1200" i="1" dirty="0"/>
              <a:t> </a:t>
            </a:r>
            <a:r>
              <a:rPr lang="en-US" sz="1200" i="1" dirty="0" err="1"/>
              <a:t>fournie</a:t>
            </a:r>
            <a:r>
              <a:rPr lang="en-US" sz="1200" i="1" dirty="0"/>
              <a:t> pour y </a:t>
            </a:r>
            <a:r>
              <a:rPr lang="en-US" sz="1200" i="1" dirty="0" err="1"/>
              <a:t>suppléer</a:t>
            </a:r>
            <a:r>
              <a:rPr lang="en-US" sz="1200" i="1" dirty="0"/>
              <a:t>”</a:t>
            </a:r>
            <a:endParaRPr lang="fr-FR" sz="1200" dirty="0"/>
          </a:p>
          <a:p>
            <a:pPr lvl="1"/>
            <a:endParaRPr lang="fr-FR" dirty="0" smtClean="0"/>
          </a:p>
          <a:p>
            <a:pPr marL="211565" lvl="1" indent="0" algn="r">
              <a:buNone/>
            </a:pPr>
            <a:r>
              <a:rPr lang="fr-FR" sz="1100" dirty="0" smtClean="0"/>
              <a:t>Lettre du Procureur de la République de Rennes, 22 juin 2018</a:t>
            </a:r>
            <a:endParaRPr lang="fr-FR" sz="1100" dirty="0"/>
          </a:p>
          <a:p>
            <a:pPr lvl="1"/>
            <a:endParaRPr lang="fr-FR" dirty="0" smtClean="0"/>
          </a:p>
          <a:p>
            <a:pPr lvl="1"/>
            <a:r>
              <a:rPr lang="fr-FR" dirty="0" smtClean="0"/>
              <a:t>Maintien théorique de la </a:t>
            </a:r>
            <a:r>
              <a:rPr lang="fr-FR" dirty="0" err="1" smtClean="0"/>
              <a:t>pathologisation</a:t>
            </a:r>
            <a:r>
              <a:rPr lang="fr-FR" dirty="0" smtClean="0"/>
              <a:t> </a:t>
            </a:r>
          </a:p>
          <a:p>
            <a:pPr lvl="2"/>
            <a:r>
              <a:rPr lang="fr-FR" dirty="0" smtClean="0"/>
              <a:t>Ambiguïté des articles 61-5 et 61-6</a:t>
            </a:r>
          </a:p>
          <a:p>
            <a:pPr lvl="2"/>
            <a:r>
              <a:rPr lang="fr-FR" dirty="0" smtClean="0"/>
              <a:t>CEDH</a:t>
            </a:r>
            <a:r>
              <a:rPr lang="fr-FR" dirty="0"/>
              <a:t>, 6 avr. 2017, </a:t>
            </a:r>
            <a:r>
              <a:rPr lang="en-US" dirty="0"/>
              <a:t>AP, </a:t>
            </a:r>
            <a:r>
              <a:rPr lang="en-US" dirty="0" err="1"/>
              <a:t>Garçon</a:t>
            </a:r>
            <a:r>
              <a:rPr lang="en-US" dirty="0"/>
              <a:t> et </a:t>
            </a:r>
            <a:r>
              <a:rPr lang="en-US" dirty="0" err="1"/>
              <a:t>Nicot</a:t>
            </a:r>
            <a:r>
              <a:rPr lang="en-US" dirty="0"/>
              <a:t> c/ France, 6 </a:t>
            </a:r>
            <a:r>
              <a:rPr lang="en-US" dirty="0" err="1"/>
              <a:t>avr</a:t>
            </a:r>
            <a:r>
              <a:rPr lang="en-US" dirty="0"/>
              <a:t>. 2017</a:t>
            </a:r>
            <a:endParaRPr lang="fr-FR" dirty="0"/>
          </a:p>
          <a:p>
            <a:pPr lvl="1"/>
            <a:endParaRPr lang="en-US" dirty="0" smtClean="0"/>
          </a:p>
          <a:p>
            <a:pPr lvl="1"/>
            <a:endParaRPr lang="en-US" dirty="0"/>
          </a:p>
        </p:txBody>
      </p:sp>
      <p:sp>
        <p:nvSpPr>
          <p:cNvPr id="9" name="Titre 1"/>
          <p:cNvSpPr txBox="1">
            <a:spLocks/>
          </p:cNvSpPr>
          <p:nvPr/>
        </p:nvSpPr>
        <p:spPr>
          <a:xfrm>
            <a:off x="110427" y="-49710"/>
            <a:ext cx="6943119" cy="896143"/>
          </a:xfrm>
          <a:prstGeom prst="rect">
            <a:avLst/>
          </a:prstGeom>
        </p:spPr>
        <p:txBody>
          <a:bodyPr lIns="47015" tIns="23506" rIns="47015" bIns="23506" anchor="b">
            <a:normAutofit/>
            <a:scene3d>
              <a:camera prst="orthographicFront"/>
              <a:lightRig rig="soft" dir="t">
                <a:rot lat="0" lon="0" rev="2400000"/>
              </a:lightRig>
            </a:scene3d>
            <a:sp3d>
              <a:bevelT w="19050" h="12700"/>
            </a:sp3d>
          </a:bodyPr>
          <a:lstStyle>
            <a:lvl1pPr marL="28207" algn="r" rtl="0" eaLnBrk="1" latinLnBrk="0" hangingPunct="1">
              <a:spcBef>
                <a:spcPct val="0"/>
              </a:spcBef>
              <a:buNone/>
              <a:defRPr kumimoji="0" sz="23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r>
              <a:rPr lang="fr-FR" sz="2100" dirty="0" smtClean="0"/>
              <a:t>A. La remise en cause du pouvoir d'assigner un genre ?</a:t>
            </a:r>
            <a:endParaRPr lang="en-US" sz="2100" dirty="0"/>
          </a:p>
        </p:txBody>
      </p:sp>
    </p:spTree>
    <p:extLst>
      <p:ext uri="{BB962C8B-B14F-4D97-AF65-F5344CB8AC3E}">
        <p14:creationId xmlns:p14="http://schemas.microsoft.com/office/powerpoint/2010/main" val="16354927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Introduction</a:t>
            </a:r>
            <a:endParaRPr lang="en-US" dirty="0"/>
          </a:p>
        </p:txBody>
      </p:sp>
      <p:sp>
        <p:nvSpPr>
          <p:cNvPr id="3" name="Espace réservé du contenu 2"/>
          <p:cNvSpPr>
            <a:spLocks noGrp="1"/>
          </p:cNvSpPr>
          <p:nvPr>
            <p:ph idx="1"/>
          </p:nvPr>
        </p:nvSpPr>
        <p:spPr>
          <a:xfrm>
            <a:off x="358458" y="1290697"/>
            <a:ext cx="6452237" cy="3905888"/>
          </a:xfrm>
        </p:spPr>
        <p:txBody>
          <a:bodyPr>
            <a:normAutofit fontScale="92500" lnSpcReduction="10000"/>
          </a:bodyPr>
          <a:lstStyle/>
          <a:p>
            <a:pPr marL="0" indent="0">
              <a:buNone/>
            </a:pPr>
            <a:r>
              <a:rPr lang="fr-CA" dirty="0" smtClean="0"/>
              <a:t>1. Quelques définitions</a:t>
            </a:r>
            <a:br>
              <a:rPr lang="fr-CA" dirty="0" smtClean="0"/>
            </a:br>
            <a:endParaRPr lang="fr-CA" dirty="0" smtClean="0"/>
          </a:p>
          <a:p>
            <a:pPr lvl="1"/>
            <a:r>
              <a:rPr lang="fr-CA" dirty="0" smtClean="0"/>
              <a:t>Médecine : « art de mettre, de maintenir ou de rétablir un être vivant dans les meilleures conditions de santé » (</a:t>
            </a:r>
            <a:r>
              <a:rPr lang="fr-CA" i="1" dirty="0" smtClean="0"/>
              <a:t>Trésor de la langue française</a:t>
            </a:r>
            <a:r>
              <a:rPr lang="fr-CA" dirty="0" smtClean="0"/>
              <a:t>)</a:t>
            </a:r>
          </a:p>
          <a:p>
            <a:pPr lvl="1"/>
            <a:endParaRPr lang="fr-CA" dirty="0" smtClean="0"/>
          </a:p>
          <a:p>
            <a:pPr lvl="1"/>
            <a:r>
              <a:rPr lang="fr-CA" dirty="0" smtClean="0"/>
              <a:t>Intersexuation</a:t>
            </a:r>
          </a:p>
          <a:p>
            <a:pPr marL="423130" lvl="3" indent="0">
              <a:buNone/>
            </a:pPr>
            <a:r>
              <a:rPr lang="fr-CA" sz="1200" dirty="0"/>
              <a:t>« Les personnes </a:t>
            </a:r>
            <a:r>
              <a:rPr lang="fr-CA" sz="1200" dirty="0" err="1"/>
              <a:t>intersexes</a:t>
            </a:r>
            <a:r>
              <a:rPr lang="fr-CA" sz="1200" dirty="0"/>
              <a:t> </a:t>
            </a:r>
            <a:r>
              <a:rPr lang="fr-CA" sz="1200" dirty="0" smtClean="0"/>
              <a:t>(</a:t>
            </a:r>
            <a:r>
              <a:rPr lang="fr-CA" sz="1200" i="1" dirty="0" smtClean="0"/>
              <a:t>sic</a:t>
            </a:r>
            <a:r>
              <a:rPr lang="fr-CA" sz="1200" dirty="0" smtClean="0"/>
              <a:t>)</a:t>
            </a:r>
            <a:r>
              <a:rPr lang="fr-CA" sz="1200" i="1" dirty="0" smtClean="0"/>
              <a:t> </a:t>
            </a:r>
            <a:r>
              <a:rPr lang="fr-CA" sz="1200" dirty="0" smtClean="0"/>
              <a:t>sont </a:t>
            </a:r>
            <a:r>
              <a:rPr lang="fr-CA" sz="1200" dirty="0"/>
              <a:t>nées avec des caractères sexuels (génitaux, hormonaux, gonadiques ou chromosomiques) qui ne correspondent pas aux définitions binaires types des corps masculins ou féminins. Le terme intersexe s’emploie pour décrire une large gamme de variations naturelles du corps, qui se développent à tout moment de la vie. »</a:t>
            </a:r>
            <a:br>
              <a:rPr lang="fr-CA" sz="1200" dirty="0"/>
            </a:br>
            <a:endParaRPr lang="fr-CA" sz="1200" dirty="0"/>
          </a:p>
          <a:p>
            <a:pPr marL="324399" lvl="2" indent="0" algn="r">
              <a:buNone/>
            </a:pPr>
            <a:r>
              <a:rPr lang="fr-CA" sz="900" dirty="0"/>
              <a:t>ONU, HCDH, </a:t>
            </a:r>
            <a:r>
              <a:rPr lang="fr-CA" sz="900" i="1" dirty="0"/>
              <a:t>Intersexe</a:t>
            </a:r>
            <a:r>
              <a:rPr lang="fr-CA" sz="900" dirty="0"/>
              <a:t>, note d’information, campagne </a:t>
            </a:r>
            <a:r>
              <a:rPr lang="fr-CA" sz="900" i="1" dirty="0"/>
              <a:t>Libres et </a:t>
            </a:r>
            <a:r>
              <a:rPr lang="fr-CA" sz="900" i="1" dirty="0" smtClean="0"/>
              <a:t>Égaux</a:t>
            </a:r>
            <a:r>
              <a:rPr lang="fr-CA" sz="900" dirty="0" smtClean="0"/>
              <a:t>, 2015</a:t>
            </a:r>
            <a:endParaRPr lang="fr-CA" sz="900" i="1" dirty="0"/>
          </a:p>
          <a:p>
            <a:pPr marL="324399" lvl="2" indent="0" algn="r">
              <a:buNone/>
            </a:pPr>
            <a:endParaRPr lang="fr-CA" sz="900" i="1" dirty="0"/>
          </a:p>
          <a:p>
            <a:pPr marL="423130" lvl="3" indent="0">
              <a:buNone/>
            </a:pPr>
            <a:r>
              <a:rPr lang="fr-CA" dirty="0" smtClean="0"/>
              <a:t>« Intersexe est un terme coupole englobant les expériences d’être </a:t>
            </a:r>
            <a:r>
              <a:rPr lang="fr-CA" dirty="0" err="1" smtClean="0"/>
              <a:t>né.e</a:t>
            </a:r>
            <a:r>
              <a:rPr lang="fr-CA" dirty="0" smtClean="0"/>
              <a:t> avec un corps ne correspondant pas à ce que la société attribue au masculin et au féminin. Nous sommes des êtres humains </a:t>
            </a:r>
            <a:r>
              <a:rPr lang="fr-CA" dirty="0" err="1" smtClean="0"/>
              <a:t>né.e.s</a:t>
            </a:r>
            <a:r>
              <a:rPr lang="fr-CA" dirty="0" smtClean="0"/>
              <a:t> avec des caractéristiques sexuelles pouvant être attribuées aux deux en même temps, ou bien ne pas être entièrement l’un ou l’autre, ou bien encore ni l’un ni l’autre. Nos corps et nos caractéristiques sexuelles sont des variations saines et naturelles des sexes humains.</a:t>
            </a:r>
            <a:br>
              <a:rPr lang="fr-CA" dirty="0" smtClean="0"/>
            </a:br>
            <a:r>
              <a:rPr lang="fr-CA" dirty="0" smtClean="0"/>
              <a:t>Ces variations innées, naturelles peuvent être multiples : les organes génitaux internes et/ou externes, les structures hormonales et/ou chromosomiques peuvent ne pas correspondre aux attentes médicales et sociales, tout comme d’autres caractéristiques sexuelles telles que la masse musculaire, la répartition de la pilosité ou encore la stature, pour ne citer que celles-ci. »</a:t>
            </a:r>
          </a:p>
          <a:p>
            <a:pPr marL="423130" lvl="3" indent="0">
              <a:buNone/>
            </a:pPr>
            <a:endParaRPr lang="fr-CA" dirty="0" smtClean="0"/>
          </a:p>
          <a:p>
            <a:pPr marL="423130" lvl="3" indent="0" algn="r">
              <a:buNone/>
            </a:pPr>
            <a:r>
              <a:rPr lang="fr-CA" dirty="0" smtClean="0"/>
              <a:t>Organisation Internationale intersexe </a:t>
            </a:r>
            <a:r>
              <a:rPr lang="fr-CA" dirty="0" smtClean="0"/>
              <a:t>– Europe, cité sur le site du Collectif Intersexe et </a:t>
            </a:r>
            <a:r>
              <a:rPr lang="fr-CA" dirty="0" err="1" smtClean="0"/>
              <a:t>Allié•e•s</a:t>
            </a:r>
            <a:r>
              <a:rPr lang="fr-CA" dirty="0" smtClean="0"/>
              <a:t> (consulté 11/2018)</a:t>
            </a:r>
            <a:endParaRPr lang="fr-CA" dirty="0" smtClean="0"/>
          </a:p>
          <a:p>
            <a:endParaRPr lang="fr-CA" dirty="0" smtClean="0"/>
          </a:p>
          <a:p>
            <a:pPr marL="324399" lvl="2" indent="0" algn="r">
              <a:buNone/>
            </a:pPr>
            <a:endParaRPr lang="fr-CA" sz="900" i="1" dirty="0"/>
          </a:p>
          <a:p>
            <a:endParaRPr lang="fr-CA" dirty="0" smtClean="0"/>
          </a:p>
        </p:txBody>
      </p:sp>
    </p:spTree>
    <p:extLst>
      <p:ext uri="{BB962C8B-B14F-4D97-AF65-F5344CB8AC3E}">
        <p14:creationId xmlns:p14="http://schemas.microsoft.com/office/powerpoint/2010/main" val="41179437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3374" y="1290694"/>
            <a:ext cx="6955779" cy="3958146"/>
          </a:xfrm>
        </p:spPr>
        <p:txBody>
          <a:bodyPr>
            <a:normAutofit/>
          </a:bodyPr>
          <a:lstStyle/>
          <a:p>
            <a:pPr marL="0" indent="0">
              <a:buNone/>
            </a:pPr>
            <a:r>
              <a:rPr lang="en-US" sz="1800" dirty="0" smtClean="0"/>
              <a:t>1. Les raisons de </a:t>
            </a:r>
            <a:r>
              <a:rPr lang="en-US" sz="1800" dirty="0" err="1" smtClean="0"/>
              <a:t>désespérer</a:t>
            </a:r>
            <a:endParaRPr lang="en-US" sz="1800" dirty="0" smtClean="0"/>
          </a:p>
          <a:p>
            <a:endParaRPr lang="en-US" sz="1800" dirty="0" smtClean="0"/>
          </a:p>
          <a:p>
            <a:r>
              <a:rPr lang="en-US" dirty="0" smtClean="0"/>
              <a:t>Les </a:t>
            </a:r>
            <a:r>
              <a:rPr lang="en-US" dirty="0" err="1" smtClean="0"/>
              <a:t>gouvernements</a:t>
            </a:r>
            <a:r>
              <a:rPr lang="en-US" dirty="0" smtClean="0"/>
              <a:t> </a:t>
            </a:r>
            <a:r>
              <a:rPr lang="en-US" dirty="0" err="1" smtClean="0"/>
              <a:t>savent</a:t>
            </a:r>
            <a:r>
              <a:rPr lang="en-US" dirty="0" smtClean="0"/>
              <a:t> </a:t>
            </a:r>
            <a:r>
              <a:rPr lang="en-US" dirty="0" err="1" smtClean="0"/>
              <a:t>mais</a:t>
            </a:r>
            <a:r>
              <a:rPr lang="en-US" dirty="0" smtClean="0"/>
              <a:t> ne font </a:t>
            </a:r>
            <a:r>
              <a:rPr lang="en-US" dirty="0" err="1" smtClean="0"/>
              <a:t>rien</a:t>
            </a:r>
            <a:r>
              <a:rPr lang="en-US" dirty="0" smtClean="0"/>
              <a:t>, </a:t>
            </a:r>
          </a:p>
          <a:p>
            <a:pPr lvl="1"/>
            <a:r>
              <a:rPr lang="en-US" dirty="0" smtClean="0"/>
              <a:t>Par </a:t>
            </a:r>
            <a:r>
              <a:rPr lang="en-US" dirty="0" err="1" smtClean="0"/>
              <a:t>crainte</a:t>
            </a:r>
            <a:r>
              <a:rPr lang="en-US" dirty="0" smtClean="0"/>
              <a:t> des </a:t>
            </a:r>
            <a:r>
              <a:rPr lang="en-US" dirty="0" err="1" smtClean="0"/>
              <a:t>conservatismes</a:t>
            </a:r>
            <a:r>
              <a:rPr lang="en-US" dirty="0" smtClean="0"/>
              <a:t> </a:t>
            </a:r>
            <a:r>
              <a:rPr lang="en-US" dirty="0" err="1" smtClean="0"/>
              <a:t>religieux</a:t>
            </a:r>
            <a:endParaRPr lang="en-US" dirty="0" smtClean="0"/>
          </a:p>
          <a:p>
            <a:pPr lvl="1"/>
            <a:r>
              <a:rPr lang="en-US" dirty="0" smtClean="0"/>
              <a:t>En raison de </a:t>
            </a:r>
            <a:r>
              <a:rPr lang="en-US" dirty="0" err="1" smtClean="0"/>
              <a:t>l’autorité</a:t>
            </a:r>
            <a:r>
              <a:rPr lang="en-US" dirty="0" smtClean="0"/>
              <a:t> de </a:t>
            </a:r>
            <a:r>
              <a:rPr lang="en-US" dirty="0" err="1" smtClean="0"/>
              <a:t>l’institution</a:t>
            </a:r>
            <a:r>
              <a:rPr lang="en-US" dirty="0" smtClean="0"/>
              <a:t> </a:t>
            </a:r>
            <a:r>
              <a:rPr lang="en-US" dirty="0" err="1" smtClean="0"/>
              <a:t>médicale</a:t>
            </a:r>
            <a:endParaRPr lang="en-US" dirty="0" smtClean="0"/>
          </a:p>
          <a:p>
            <a:pPr lvl="1"/>
            <a:endParaRPr lang="en-US" dirty="0" smtClean="0"/>
          </a:p>
          <a:p>
            <a:pPr lvl="1"/>
            <a:endParaRPr lang="en-US" dirty="0"/>
          </a:p>
          <a:p>
            <a:r>
              <a:rPr lang="en-US" dirty="0" smtClean="0"/>
              <a:t>Les </a:t>
            </a:r>
            <a:r>
              <a:rPr lang="en-US" dirty="0" err="1" smtClean="0"/>
              <a:t>juges</a:t>
            </a:r>
            <a:r>
              <a:rPr lang="en-US" dirty="0" smtClean="0"/>
              <a:t> </a:t>
            </a:r>
            <a:r>
              <a:rPr lang="en-US" dirty="0" err="1" smtClean="0"/>
              <a:t>savent</a:t>
            </a:r>
            <a:r>
              <a:rPr lang="en-US" dirty="0" smtClean="0"/>
              <a:t> </a:t>
            </a:r>
            <a:r>
              <a:rPr lang="en-US" dirty="0" err="1" smtClean="0"/>
              <a:t>mais</a:t>
            </a:r>
            <a:r>
              <a:rPr lang="en-US" dirty="0" smtClean="0"/>
              <a:t> ne font </a:t>
            </a:r>
            <a:r>
              <a:rPr lang="en-US" dirty="0" err="1" smtClean="0"/>
              <a:t>rien</a:t>
            </a:r>
            <a:endParaRPr lang="en-US" dirty="0" smtClean="0"/>
          </a:p>
          <a:p>
            <a:pPr lvl="1"/>
            <a:r>
              <a:rPr lang="en-US" dirty="0" smtClean="0"/>
              <a:t>CA Versailles, 22 </a:t>
            </a:r>
            <a:r>
              <a:rPr lang="en-US" dirty="0" err="1" smtClean="0"/>
              <a:t>juin</a:t>
            </a:r>
            <a:r>
              <a:rPr lang="en-US" dirty="0" smtClean="0"/>
              <a:t> 2000</a:t>
            </a:r>
          </a:p>
          <a:p>
            <a:pPr lvl="1"/>
            <a:r>
              <a:rPr lang="en-US" dirty="0" smtClean="0"/>
              <a:t>Cass. Crim., 6 mars 2018</a:t>
            </a:r>
          </a:p>
          <a:p>
            <a:pPr lvl="2"/>
            <a:endParaRPr lang="en-US" dirty="0"/>
          </a:p>
          <a:p>
            <a:pPr lvl="1"/>
            <a:endParaRPr lang="en-US" dirty="0"/>
          </a:p>
        </p:txBody>
      </p:sp>
      <p:sp>
        <p:nvSpPr>
          <p:cNvPr id="6" name="Titre 1"/>
          <p:cNvSpPr txBox="1">
            <a:spLocks/>
          </p:cNvSpPr>
          <p:nvPr/>
        </p:nvSpPr>
        <p:spPr>
          <a:xfrm>
            <a:off x="110427" y="-49710"/>
            <a:ext cx="6943119" cy="896143"/>
          </a:xfrm>
          <a:prstGeom prst="rect">
            <a:avLst/>
          </a:prstGeom>
        </p:spPr>
        <p:txBody>
          <a:bodyPr lIns="47015" tIns="23506" rIns="47015" bIns="23506" anchor="b">
            <a:normAutofit/>
            <a:scene3d>
              <a:camera prst="orthographicFront"/>
              <a:lightRig rig="soft" dir="t">
                <a:rot lat="0" lon="0" rev="2400000"/>
              </a:lightRig>
            </a:scene3d>
            <a:sp3d>
              <a:bevelT w="19050" h="12700"/>
            </a:sp3d>
          </a:bodyPr>
          <a:lstStyle>
            <a:lvl1pPr marL="28207" algn="r" rtl="0" eaLnBrk="1" latinLnBrk="0" hangingPunct="1">
              <a:spcBef>
                <a:spcPct val="0"/>
              </a:spcBef>
              <a:buNone/>
              <a:defRPr kumimoji="0" sz="23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r>
              <a:rPr lang="fr-FR" sz="2100" dirty="0"/>
              <a:t>B</a:t>
            </a:r>
            <a:r>
              <a:rPr lang="fr-FR" sz="2100" dirty="0" smtClean="0"/>
              <a:t>. La remise en cause du pouvoir d'assigner un sexe ?</a:t>
            </a:r>
            <a:endParaRPr lang="en-US" sz="2100" dirty="0"/>
          </a:p>
        </p:txBody>
      </p:sp>
    </p:spTree>
    <p:extLst>
      <p:ext uri="{BB962C8B-B14F-4D97-AF65-F5344CB8AC3E}">
        <p14:creationId xmlns:p14="http://schemas.microsoft.com/office/powerpoint/2010/main" val="28730777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sz="1800" dirty="0" smtClean="0"/>
              <a:t>2. Les raisons d’espérer</a:t>
            </a:r>
          </a:p>
          <a:p>
            <a:pPr marL="0" indent="0">
              <a:buNone/>
            </a:pPr>
            <a:endParaRPr lang="fr-FR" sz="1800" dirty="0" smtClean="0"/>
          </a:p>
          <a:p>
            <a:r>
              <a:rPr lang="fr-FR" dirty="0" smtClean="0"/>
              <a:t>Les raisons venues d’ailleurs : </a:t>
            </a:r>
          </a:p>
          <a:p>
            <a:pPr lvl="1"/>
            <a:r>
              <a:rPr lang="fr-FR" dirty="0" smtClean="0"/>
              <a:t>Les vœux pieux : ONU, </a:t>
            </a:r>
            <a:r>
              <a:rPr lang="fr-FR" dirty="0" smtClean="0"/>
              <a:t>Union Européenne</a:t>
            </a:r>
            <a:r>
              <a:rPr lang="fr-FR" dirty="0" smtClean="0"/>
              <a:t>, Conseil de l’Europe</a:t>
            </a:r>
          </a:p>
          <a:p>
            <a:pPr lvl="1"/>
            <a:r>
              <a:rPr lang="fr-FR" dirty="0" smtClean="0"/>
              <a:t>Les condamnations : CEDH ?</a:t>
            </a:r>
          </a:p>
          <a:p>
            <a:pPr lvl="1"/>
            <a:endParaRPr lang="fr-FR" dirty="0" smtClean="0"/>
          </a:p>
          <a:p>
            <a:r>
              <a:rPr lang="fr-FR" dirty="0" smtClean="0"/>
              <a:t>Les raisons venues de France</a:t>
            </a:r>
          </a:p>
          <a:p>
            <a:pPr lvl="1"/>
            <a:r>
              <a:rPr lang="fr-FR" dirty="0" smtClean="0"/>
              <a:t>Les vœux pieux : DILCRAH, Défenseur des droits, Sénat, Président de la République, CNCDH, Conseil d’État</a:t>
            </a:r>
          </a:p>
          <a:p>
            <a:pPr lvl="1"/>
            <a:r>
              <a:rPr lang="fr-FR" dirty="0" smtClean="0"/>
              <a:t>Les condamnations : lois bioéthiques ?</a:t>
            </a:r>
            <a:endParaRPr lang="fr-FR" dirty="0"/>
          </a:p>
        </p:txBody>
      </p:sp>
      <p:sp>
        <p:nvSpPr>
          <p:cNvPr id="5" name="Titre 1"/>
          <p:cNvSpPr txBox="1">
            <a:spLocks/>
          </p:cNvSpPr>
          <p:nvPr/>
        </p:nvSpPr>
        <p:spPr>
          <a:xfrm>
            <a:off x="110427" y="-49710"/>
            <a:ext cx="6943119" cy="896143"/>
          </a:xfrm>
          <a:prstGeom prst="rect">
            <a:avLst/>
          </a:prstGeom>
        </p:spPr>
        <p:txBody>
          <a:bodyPr lIns="47015" tIns="23506" rIns="47015" bIns="23506" anchor="b">
            <a:normAutofit/>
            <a:scene3d>
              <a:camera prst="orthographicFront"/>
              <a:lightRig rig="soft" dir="t">
                <a:rot lat="0" lon="0" rev="2400000"/>
              </a:lightRig>
            </a:scene3d>
            <a:sp3d>
              <a:bevelT w="19050" h="12700"/>
            </a:sp3d>
          </a:bodyPr>
          <a:lstStyle>
            <a:lvl1pPr marL="28207" algn="r" rtl="0" eaLnBrk="1" latinLnBrk="0" hangingPunct="1">
              <a:spcBef>
                <a:spcPct val="0"/>
              </a:spcBef>
              <a:buNone/>
              <a:defRPr kumimoji="0" sz="23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r>
              <a:rPr lang="fr-FR" sz="2100" dirty="0"/>
              <a:t>B</a:t>
            </a:r>
            <a:r>
              <a:rPr lang="fr-FR" sz="2100" dirty="0" smtClean="0"/>
              <a:t>. La remise en cause du pouvoir d'assigner un sexe ?</a:t>
            </a:r>
            <a:endParaRPr lang="en-US" sz="2100" dirty="0"/>
          </a:p>
        </p:txBody>
      </p:sp>
    </p:spTree>
    <p:extLst>
      <p:ext uri="{BB962C8B-B14F-4D97-AF65-F5344CB8AC3E}">
        <p14:creationId xmlns:p14="http://schemas.microsoft.com/office/powerpoint/2010/main" val="23937795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110427" y="2059523"/>
            <a:ext cx="6943119" cy="692464"/>
          </a:xfrm>
          <a:prstGeom prst="rect">
            <a:avLst/>
          </a:prstGeom>
        </p:spPr>
        <p:txBody>
          <a:bodyPr lIns="47015" tIns="23506" rIns="47015" bIns="23506" anchor="b">
            <a:normAutofit/>
            <a:scene3d>
              <a:camera prst="orthographicFront"/>
              <a:lightRig rig="soft" dir="t">
                <a:rot lat="0" lon="0" rev="2400000"/>
              </a:lightRig>
            </a:scene3d>
            <a:sp3d>
              <a:bevelT w="19050" h="12700"/>
            </a:sp3d>
          </a:bodyPr>
          <a:lstStyle>
            <a:lvl1pPr marL="28207" algn="r" rtl="0" eaLnBrk="1" latinLnBrk="0" hangingPunct="1">
              <a:spcBef>
                <a:spcPct val="0"/>
              </a:spcBef>
              <a:buNone/>
              <a:defRPr kumimoji="0" sz="23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pPr algn="ctr"/>
            <a:r>
              <a:rPr lang="fr-FR" sz="2100" dirty="0" smtClean="0"/>
              <a:t>Conclusion</a:t>
            </a:r>
            <a:endParaRPr lang="en-US" sz="2100" dirty="0"/>
          </a:p>
        </p:txBody>
      </p:sp>
    </p:spTree>
    <p:extLst>
      <p:ext uri="{BB962C8B-B14F-4D97-AF65-F5344CB8AC3E}">
        <p14:creationId xmlns:p14="http://schemas.microsoft.com/office/powerpoint/2010/main" val="18109754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en-US" dirty="0"/>
          </a:p>
        </p:txBody>
      </p:sp>
      <p:sp>
        <p:nvSpPr>
          <p:cNvPr id="3" name="Espace réservé du contenu 2"/>
          <p:cNvSpPr>
            <a:spLocks noGrp="1"/>
          </p:cNvSpPr>
          <p:nvPr>
            <p:ph idx="1"/>
          </p:nvPr>
        </p:nvSpPr>
        <p:spPr>
          <a:xfrm>
            <a:off x="358458" y="1186502"/>
            <a:ext cx="6452237" cy="4059218"/>
          </a:xfrm>
        </p:spPr>
        <p:txBody>
          <a:bodyPr>
            <a:normAutofit fontScale="85000" lnSpcReduction="20000"/>
          </a:bodyPr>
          <a:lstStyle/>
          <a:p>
            <a:pPr marL="0" indent="0">
              <a:buNone/>
            </a:pPr>
            <a:r>
              <a:rPr lang="fr-FR" sz="1900" dirty="0"/>
              <a:t>2. Paradoxes du sujet</a:t>
            </a:r>
            <a:br>
              <a:rPr lang="fr-FR" sz="1900" dirty="0"/>
            </a:br>
            <a:endParaRPr lang="fr-FR" sz="1900" dirty="0"/>
          </a:p>
          <a:p>
            <a:r>
              <a:rPr lang="fr-FR" dirty="0" smtClean="0"/>
              <a:t>Nombre de médecins ne connaissent plus l’intersexuation…</a:t>
            </a:r>
          </a:p>
          <a:p>
            <a:endParaRPr lang="fr-FR" dirty="0" smtClean="0"/>
          </a:p>
          <a:p>
            <a:pPr marL="211565" lvl="1" indent="0">
              <a:buNone/>
            </a:pPr>
            <a:r>
              <a:rPr lang="fr-FR" dirty="0" smtClean="0"/>
              <a:t>« </a:t>
            </a:r>
            <a:r>
              <a:rPr lang="fr-FR" i="1" dirty="0" smtClean="0"/>
              <a:t>Monsieur Moron-Puech […], Il me paraît essentiel de distinguer les questions posées par les personnes « intersexuées » que je respecte pleinement mais pour lesquelles je n’ai pas de légitimité pour débattre, de celles posées par les personnes porteuses d’anomalies congénitales (ou différences ou variations) du développement génital. Cet amalgame ne fait qu’entretenir la confusion.  Il me paraît donc essentiel de définir de qui on parle.</a:t>
            </a:r>
            <a:r>
              <a:rPr lang="fr-FR" dirty="0" smtClean="0"/>
              <a:t> »</a:t>
            </a:r>
            <a:br>
              <a:rPr lang="fr-FR" dirty="0" smtClean="0"/>
            </a:br>
            <a:endParaRPr lang="fr-FR" dirty="0" smtClean="0"/>
          </a:p>
          <a:p>
            <a:pPr marL="211565" lvl="1" indent="0" algn="r">
              <a:buNone/>
            </a:pPr>
            <a:r>
              <a:rPr lang="fr-FR" i="1" dirty="0" smtClean="0"/>
              <a:t>Courriel d’un chef de service 20 mars 2017</a:t>
            </a:r>
          </a:p>
          <a:p>
            <a:pPr marL="211565" lvl="1" indent="0">
              <a:buNone/>
            </a:pPr>
            <a:endParaRPr lang="fr-FR" dirty="0" smtClean="0"/>
          </a:p>
          <a:p>
            <a:pPr marL="211565" lvl="1" indent="0">
              <a:buNone/>
            </a:pPr>
            <a:r>
              <a:rPr lang="fr-FR" dirty="0" smtClean="0"/>
              <a:t>« </a:t>
            </a:r>
            <a:r>
              <a:rPr lang="fr-FR" i="1" dirty="0" smtClean="0"/>
              <a:t>De plus, la question de savoir si le requérant est intersexe n’est pas une question relative à un diagnostic médical, mais une question concernant l’identité de genre. La question de savoir si une personne est née avec un désordre du développement sexuel peut être déterminée par l’examen de son dossier médical. La question de savoir si elle est intersexuée ne peut pas être examinée  médicalement. C’est après tout une question d’identité de genre</a:t>
            </a:r>
            <a:r>
              <a:rPr lang="en-US" i="1" dirty="0" smtClean="0"/>
              <a:t>.</a:t>
            </a:r>
            <a:r>
              <a:rPr lang="fr-FR" i="1" dirty="0" smtClean="0"/>
              <a:t> </a:t>
            </a:r>
            <a:r>
              <a:rPr lang="fr-FR" dirty="0"/>
              <a:t> </a:t>
            </a:r>
            <a:r>
              <a:rPr lang="fr-FR" dirty="0" smtClean="0"/>
              <a:t>» (notre traduction)</a:t>
            </a:r>
          </a:p>
          <a:p>
            <a:pPr marL="211565" lvl="1" indent="0">
              <a:buNone/>
            </a:pPr>
            <a:endParaRPr lang="fr-FR" i="1" dirty="0"/>
          </a:p>
          <a:p>
            <a:pPr marL="211565" lvl="1" indent="0" algn="r">
              <a:buNone/>
            </a:pPr>
            <a:r>
              <a:rPr lang="fr-FR" i="1" dirty="0" smtClean="0"/>
              <a:t>Un médecin expert cité dans TGI de Limbourg (Pays-Bas), 20 mars 2018</a:t>
            </a:r>
          </a:p>
          <a:p>
            <a:endParaRPr lang="fr-FR" i="1" dirty="0" smtClean="0"/>
          </a:p>
          <a:p>
            <a:r>
              <a:rPr lang="fr-FR" dirty="0" smtClean="0"/>
              <a:t>…Ou plutôt, ne veulent plus connaître, car cela leur permet de refuser le jeu démocratique ou judiciaire</a:t>
            </a:r>
            <a:endParaRPr lang="fr-FR" dirty="0"/>
          </a:p>
        </p:txBody>
      </p:sp>
    </p:spTree>
    <p:extLst>
      <p:ext uri="{BB962C8B-B14F-4D97-AF65-F5344CB8AC3E}">
        <p14:creationId xmlns:p14="http://schemas.microsoft.com/office/powerpoint/2010/main" val="27351933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endParaRPr lang="en-US" dirty="0"/>
          </a:p>
        </p:txBody>
      </p:sp>
      <p:sp>
        <p:nvSpPr>
          <p:cNvPr id="3" name="Espace réservé du contenu 2"/>
          <p:cNvSpPr>
            <a:spLocks noGrp="1"/>
          </p:cNvSpPr>
          <p:nvPr>
            <p:ph idx="1"/>
          </p:nvPr>
        </p:nvSpPr>
        <p:spPr>
          <a:xfrm>
            <a:off x="361305" y="1248028"/>
            <a:ext cx="6452237" cy="4086169"/>
          </a:xfrm>
        </p:spPr>
        <p:txBody>
          <a:bodyPr>
            <a:normAutofit/>
          </a:bodyPr>
          <a:lstStyle/>
          <a:p>
            <a:pPr marL="0" indent="0">
              <a:buNone/>
            </a:pPr>
            <a:r>
              <a:rPr lang="fr-FR" sz="1900" dirty="0"/>
              <a:t>2. Paradoxes du sujet (suite)</a:t>
            </a:r>
          </a:p>
          <a:p>
            <a:pPr marL="0" indent="0">
              <a:buNone/>
            </a:pPr>
            <a:endParaRPr lang="fr-FR" dirty="0" smtClean="0"/>
          </a:p>
          <a:p>
            <a:pPr lvl="1"/>
            <a:r>
              <a:rPr lang="fr-FR" dirty="0" smtClean="0"/>
              <a:t>Ce paradoxe est récent ; </a:t>
            </a:r>
            <a:r>
              <a:rPr lang="fr-FR" dirty="0" err="1" smtClean="0"/>
              <a:t>comp</a:t>
            </a:r>
            <a:r>
              <a:rPr lang="fr-FR" dirty="0" smtClean="0"/>
              <a:t>. </a:t>
            </a:r>
            <a:r>
              <a:rPr lang="fr-FR" dirty="0" smtClean="0"/>
              <a:t>:</a:t>
            </a:r>
            <a:endParaRPr lang="fr-FR" dirty="0" smtClean="0"/>
          </a:p>
          <a:p>
            <a:pPr lvl="2"/>
            <a:r>
              <a:rPr lang="fr-FR" i="1" dirty="0" smtClean="0"/>
              <a:t>La revue du praticien</a:t>
            </a:r>
            <a:r>
              <a:rPr lang="fr-FR" dirty="0" smtClean="0"/>
              <a:t>, 1961, consacrée aux « </a:t>
            </a:r>
            <a:r>
              <a:rPr lang="fr-FR" i="1" dirty="0" smtClean="0"/>
              <a:t>États </a:t>
            </a:r>
            <a:r>
              <a:rPr lang="fr-FR" b="1" i="1" dirty="0" smtClean="0"/>
              <a:t>intersexuels</a:t>
            </a:r>
            <a:r>
              <a:rPr lang="fr-FR" i="1" dirty="0" smtClean="0"/>
              <a:t> </a:t>
            </a:r>
            <a:r>
              <a:rPr lang="fr-FR" dirty="0" smtClean="0"/>
              <a:t>»</a:t>
            </a:r>
          </a:p>
          <a:p>
            <a:pPr lvl="2"/>
            <a:r>
              <a:rPr lang="fr-FR" dirty="0" smtClean="0"/>
              <a:t>DSM-IV-TR, 2000, parlant de « condition intersexe »</a:t>
            </a:r>
          </a:p>
          <a:p>
            <a:pPr lvl="2"/>
            <a:r>
              <a:rPr lang="fr-FR" dirty="0" smtClean="0"/>
              <a:t>M. Cools </a:t>
            </a:r>
            <a:r>
              <a:rPr lang="fr-FR" i="1" dirty="0" smtClean="0"/>
              <a:t>et al. « </a:t>
            </a:r>
            <a:r>
              <a:rPr lang="fr-FR" dirty="0" err="1" smtClean="0"/>
              <a:t>Germ</a:t>
            </a:r>
            <a:r>
              <a:rPr lang="fr-FR" dirty="0" smtClean="0"/>
              <a:t> </a:t>
            </a:r>
            <a:r>
              <a:rPr lang="fr-FR" dirty="0" err="1"/>
              <a:t>cell</a:t>
            </a:r>
            <a:r>
              <a:rPr lang="fr-FR" dirty="0"/>
              <a:t> </a:t>
            </a:r>
            <a:r>
              <a:rPr lang="fr-FR" dirty="0" err="1"/>
              <a:t>tumors</a:t>
            </a:r>
            <a:r>
              <a:rPr lang="fr-FR" dirty="0"/>
              <a:t> in the </a:t>
            </a:r>
            <a:r>
              <a:rPr lang="fr-FR" b="1" dirty="0" err="1"/>
              <a:t>intersex</a:t>
            </a:r>
            <a:r>
              <a:rPr lang="fr-FR" b="1" dirty="0"/>
              <a:t> </a:t>
            </a:r>
            <a:r>
              <a:rPr lang="fr-FR" dirty="0" err="1"/>
              <a:t>gonad</a:t>
            </a:r>
            <a:r>
              <a:rPr lang="fr-FR" dirty="0"/>
              <a:t>: </a:t>
            </a:r>
            <a:r>
              <a:rPr lang="fr-FR" dirty="0" err="1"/>
              <a:t>old</a:t>
            </a:r>
            <a:r>
              <a:rPr lang="fr-FR" dirty="0"/>
              <a:t> </a:t>
            </a:r>
            <a:r>
              <a:rPr lang="fr-FR" dirty="0" err="1"/>
              <a:t>paths</a:t>
            </a:r>
            <a:r>
              <a:rPr lang="fr-FR" dirty="0"/>
              <a:t>, new directions, </a:t>
            </a:r>
            <a:r>
              <a:rPr lang="fr-FR" dirty="0" err="1"/>
              <a:t>moving</a:t>
            </a:r>
            <a:r>
              <a:rPr lang="fr-FR" dirty="0"/>
              <a:t> </a:t>
            </a:r>
            <a:r>
              <a:rPr lang="fr-FR" dirty="0" err="1" smtClean="0"/>
              <a:t>frontiers</a:t>
            </a:r>
            <a:r>
              <a:rPr lang="fr-FR" dirty="0" smtClean="0"/>
              <a:t> ». </a:t>
            </a:r>
            <a:r>
              <a:rPr lang="fr-FR" i="1" dirty="0" err="1"/>
              <a:t>Endocr</a:t>
            </a:r>
            <a:r>
              <a:rPr lang="fr-FR" i="1" dirty="0"/>
              <a:t> </a:t>
            </a:r>
            <a:r>
              <a:rPr lang="fr-FR" i="1" dirty="0" err="1" smtClean="0"/>
              <a:t>Rev</a:t>
            </a:r>
            <a:r>
              <a:rPr lang="fr-FR" dirty="0" smtClean="0"/>
              <a:t>,</a:t>
            </a:r>
            <a:r>
              <a:rPr lang="fr-FR" i="1" dirty="0" smtClean="0"/>
              <a:t> </a:t>
            </a:r>
            <a:r>
              <a:rPr lang="fr-FR" dirty="0"/>
              <a:t>2006; 27(5):468e84. </a:t>
            </a:r>
          </a:p>
          <a:p>
            <a:pPr marL="211565" lvl="1" indent="0">
              <a:buNone/>
            </a:pPr>
            <a:endParaRPr lang="fr-FR" dirty="0" smtClean="0"/>
          </a:p>
          <a:p>
            <a:pPr lvl="1"/>
            <a:r>
              <a:rPr lang="fr-FR" dirty="0" smtClean="0"/>
              <a:t>Cette ignorance date de fin 2005 : « Consensus de Chicago »</a:t>
            </a:r>
          </a:p>
          <a:p>
            <a:pPr lvl="2"/>
            <a:r>
              <a:rPr lang="fr-FR" dirty="0" smtClean="0"/>
              <a:t>I. A. Hugues, </a:t>
            </a:r>
            <a:r>
              <a:rPr lang="fr-FR" i="1" dirty="0" smtClean="0"/>
              <a:t>et al.</a:t>
            </a:r>
            <a:r>
              <a:rPr lang="fr-FR" dirty="0" smtClean="0"/>
              <a:t>, « Consensus </a:t>
            </a:r>
            <a:r>
              <a:rPr lang="fr-FR" dirty="0" err="1" smtClean="0"/>
              <a:t>statement</a:t>
            </a:r>
            <a:r>
              <a:rPr lang="fr-FR" dirty="0" smtClean="0"/>
              <a:t> on management of </a:t>
            </a:r>
            <a:r>
              <a:rPr lang="fr-FR" dirty="0" err="1" smtClean="0"/>
              <a:t>intersex</a:t>
            </a:r>
            <a:r>
              <a:rPr lang="fr-FR" dirty="0" smtClean="0"/>
              <a:t> </a:t>
            </a:r>
            <a:r>
              <a:rPr lang="fr-FR" dirty="0" err="1" smtClean="0"/>
              <a:t>disorders</a:t>
            </a:r>
            <a:r>
              <a:rPr lang="fr-FR" dirty="0" smtClean="0"/>
              <a:t>  », </a:t>
            </a:r>
            <a:r>
              <a:rPr lang="fr-FR" i="1" dirty="0" smtClean="0"/>
              <a:t>Arch. Dis. Child.</a:t>
            </a:r>
            <a:r>
              <a:rPr lang="fr-FR" dirty="0" smtClean="0"/>
              <a:t>, juill. 2006, 91 (7), p. 554–563,</a:t>
            </a:r>
          </a:p>
          <a:p>
            <a:pPr lvl="2"/>
            <a:r>
              <a:rPr lang="fr-FR" dirty="0" smtClean="0"/>
              <a:t>DSM-V, 2013 : </a:t>
            </a:r>
            <a:r>
              <a:rPr lang="fr-FR" strike="sngStrike" dirty="0" err="1" smtClean="0"/>
              <a:t>intersex</a:t>
            </a:r>
            <a:r>
              <a:rPr lang="fr-FR" strike="sngStrike" dirty="0" smtClean="0"/>
              <a:t> condition</a:t>
            </a:r>
            <a:r>
              <a:rPr lang="fr-FR" dirty="0" smtClean="0"/>
              <a:t> </a:t>
            </a:r>
            <a:r>
              <a:rPr lang="fr-FR" dirty="0" smtClean="0">
                <a:sym typeface="Wingdings"/>
              </a:rPr>
              <a:t> « désordre du développement sexuel </a:t>
            </a:r>
            <a:r>
              <a:rPr lang="fr-FR" dirty="0" smtClean="0">
                <a:sym typeface="Wingdings"/>
              </a:rPr>
              <a:t>»</a:t>
            </a:r>
            <a:endParaRPr lang="fr-FR" dirty="0">
              <a:sym typeface="Wingdings"/>
            </a:endParaRPr>
          </a:p>
          <a:p>
            <a:pPr lvl="2"/>
            <a:r>
              <a:rPr lang="fr-FR" i="1" dirty="0" smtClean="0">
                <a:sym typeface="Wingdings"/>
              </a:rPr>
              <a:t>Idem</a:t>
            </a:r>
            <a:r>
              <a:rPr lang="fr-FR" dirty="0" smtClean="0">
                <a:sym typeface="Wingdings"/>
              </a:rPr>
              <a:t> CIM-11 dans sa version béta (adoption finale à l’ONU en mai 2019)</a:t>
            </a:r>
            <a:endParaRPr lang="fr-FR" i="1" dirty="0"/>
          </a:p>
          <a:p>
            <a:pPr lvl="1"/>
            <a:endParaRPr lang="fr-FR" dirty="0" smtClean="0"/>
          </a:p>
        </p:txBody>
      </p:sp>
    </p:spTree>
    <p:extLst>
      <p:ext uri="{BB962C8B-B14F-4D97-AF65-F5344CB8AC3E}">
        <p14:creationId xmlns:p14="http://schemas.microsoft.com/office/powerpoint/2010/main" val="2363218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endParaRPr lang="en-US" dirty="0"/>
          </a:p>
        </p:txBody>
      </p:sp>
      <p:sp>
        <p:nvSpPr>
          <p:cNvPr id="3" name="Espace réservé du contenu 2"/>
          <p:cNvSpPr>
            <a:spLocks noGrp="1"/>
          </p:cNvSpPr>
          <p:nvPr>
            <p:ph idx="1"/>
          </p:nvPr>
        </p:nvSpPr>
        <p:spPr>
          <a:xfrm>
            <a:off x="219063" y="1248028"/>
            <a:ext cx="6655731" cy="4086169"/>
          </a:xfrm>
        </p:spPr>
        <p:txBody>
          <a:bodyPr>
            <a:normAutofit/>
          </a:bodyPr>
          <a:lstStyle/>
          <a:p>
            <a:pPr marL="0" indent="0">
              <a:buNone/>
            </a:pPr>
            <a:r>
              <a:rPr lang="fr-FR" sz="1900" dirty="0"/>
              <a:t>2. Paradoxes du sujet (fin)</a:t>
            </a:r>
            <a:endParaRPr lang="fr-FR" dirty="0" smtClean="0"/>
          </a:p>
          <a:p>
            <a:pPr lvl="3"/>
            <a:endParaRPr lang="fr-FR" dirty="0" smtClean="0"/>
          </a:p>
          <a:p>
            <a:r>
              <a:rPr lang="fr-FR" dirty="0" smtClean="0"/>
              <a:t>Pourquoi un tel paradoxe ?</a:t>
            </a:r>
          </a:p>
          <a:p>
            <a:pPr lvl="1"/>
            <a:endParaRPr lang="fr-FR" dirty="0" smtClean="0"/>
          </a:p>
          <a:p>
            <a:pPr lvl="1"/>
            <a:r>
              <a:rPr lang="fr-FR" dirty="0" smtClean="0"/>
              <a:t>D’un côté, les « patients » se sont appropriés leur stigmate pour en faire une catégorie sexuée et, parfois, une identité politique.</a:t>
            </a:r>
          </a:p>
          <a:p>
            <a:pPr lvl="1"/>
            <a:endParaRPr lang="fr-FR" dirty="0" smtClean="0"/>
          </a:p>
          <a:p>
            <a:pPr lvl="1"/>
            <a:r>
              <a:rPr lang="fr-FR" dirty="0" smtClean="0"/>
              <a:t>De l’autre, les médecins ont changé de vocabulaire pour mieux réaffirmer la binarité du </a:t>
            </a:r>
            <a:r>
              <a:rPr lang="fr-FR" dirty="0" smtClean="0"/>
              <a:t>sexe (cf. I.A. Hugues, </a:t>
            </a:r>
            <a:r>
              <a:rPr lang="fr-FR" dirty="0" err="1" smtClean="0"/>
              <a:t>préc</a:t>
            </a:r>
            <a:r>
              <a:rPr lang="fr-FR" dirty="0" smtClean="0"/>
              <a:t>.)</a:t>
            </a:r>
            <a:endParaRPr lang="fr-FR" dirty="0" smtClean="0"/>
          </a:p>
          <a:p>
            <a:pPr lvl="1"/>
            <a:endParaRPr lang="fr-FR" dirty="0" smtClean="0"/>
          </a:p>
          <a:p>
            <a:pPr lvl="1"/>
            <a:r>
              <a:rPr lang="fr-FR" dirty="0" smtClean="0"/>
              <a:t>D’où un conflit entre 2 approches : </a:t>
            </a:r>
            <a:br>
              <a:rPr lang="fr-FR" dirty="0" smtClean="0"/>
            </a:br>
            <a:r>
              <a:rPr lang="fr-FR" b="1" dirty="0" smtClean="0"/>
              <a:t>DSD / intersexuation</a:t>
            </a:r>
          </a:p>
          <a:p>
            <a:pPr lvl="2"/>
            <a:r>
              <a:rPr lang="fr-FR" dirty="0"/>
              <a:t>Différence qualitative:  variation pathologique </a:t>
            </a:r>
            <a:r>
              <a:rPr lang="fr-FR" i="1" dirty="0"/>
              <a:t>vs. </a:t>
            </a:r>
            <a:r>
              <a:rPr lang="fr-FR" dirty="0"/>
              <a:t>normale</a:t>
            </a:r>
          </a:p>
          <a:p>
            <a:pPr lvl="2"/>
            <a:r>
              <a:rPr lang="fr-FR" dirty="0"/>
              <a:t>Différence quantitative : Quantitatif : 0,02% </a:t>
            </a:r>
            <a:r>
              <a:rPr lang="fr-FR" i="1" dirty="0"/>
              <a:t>vs.</a:t>
            </a:r>
            <a:r>
              <a:rPr lang="fr-FR" dirty="0"/>
              <a:t> 1,7</a:t>
            </a:r>
            <a:r>
              <a:rPr lang="fr-FR" dirty="0" smtClean="0"/>
              <a:t>%</a:t>
            </a:r>
            <a:endParaRPr lang="fr-FR" dirty="0"/>
          </a:p>
          <a:p>
            <a:pPr lvl="2"/>
            <a:endParaRPr lang="fr-FR" dirty="0" smtClean="0"/>
          </a:p>
          <a:p>
            <a:pPr lvl="1"/>
            <a:endParaRPr lang="fr-FR" dirty="0" smtClean="0"/>
          </a:p>
        </p:txBody>
      </p:sp>
    </p:spTree>
    <p:extLst>
      <p:ext uri="{BB962C8B-B14F-4D97-AF65-F5344CB8AC3E}">
        <p14:creationId xmlns:p14="http://schemas.microsoft.com/office/powerpoint/2010/main" val="28610464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Introduction</a:t>
            </a:r>
            <a:endParaRPr lang="en-US" dirty="0"/>
          </a:p>
        </p:txBody>
      </p:sp>
      <p:sp>
        <p:nvSpPr>
          <p:cNvPr id="3" name="Espace réservé du contenu 2"/>
          <p:cNvSpPr>
            <a:spLocks noGrp="1"/>
          </p:cNvSpPr>
          <p:nvPr>
            <p:ph idx="1"/>
          </p:nvPr>
        </p:nvSpPr>
        <p:spPr/>
        <p:txBody>
          <a:bodyPr>
            <a:normAutofit/>
          </a:bodyPr>
          <a:lstStyle/>
          <a:p>
            <a:pPr marL="0" indent="0">
              <a:buNone/>
            </a:pPr>
            <a:r>
              <a:rPr lang="fr-FR" dirty="0" smtClean="0"/>
              <a:t>3. Problématique</a:t>
            </a:r>
            <a:br>
              <a:rPr lang="fr-FR" dirty="0" smtClean="0"/>
            </a:br>
            <a:endParaRPr lang="fr-FR" dirty="0"/>
          </a:p>
          <a:p>
            <a:pPr marL="0" indent="0">
              <a:buNone/>
            </a:pPr>
            <a:r>
              <a:rPr lang="fr-FR" sz="1400" dirty="0"/>
              <a:t>	Comment résoudre ce conflit ? </a:t>
            </a:r>
          </a:p>
          <a:p>
            <a:pPr marL="0" indent="0">
              <a:buNone/>
            </a:pPr>
            <a:r>
              <a:rPr lang="fr-FR" sz="1400" dirty="0"/>
              <a:t>	Par le droit !</a:t>
            </a:r>
          </a:p>
          <a:p>
            <a:pPr marL="0" indent="0">
              <a:buNone/>
            </a:pPr>
            <a:endParaRPr lang="fr-FR" dirty="0" smtClean="0"/>
          </a:p>
          <a:p>
            <a:pPr marL="0" indent="0">
              <a:buNone/>
            </a:pPr>
            <a:r>
              <a:rPr lang="fr-FR" sz="1400" b="1" dirty="0">
                <a:sym typeface="Wingdings"/>
              </a:rPr>
              <a:t></a:t>
            </a:r>
            <a:r>
              <a:rPr lang="fr-FR" sz="1400" b="1" i="1" dirty="0">
                <a:sym typeface="Wingdings"/>
              </a:rPr>
              <a:t> </a:t>
            </a:r>
            <a:r>
              <a:rPr lang="fr-FR" sz="1400" b="1" i="1" dirty="0"/>
              <a:t>Quelle place le droit laisse-t-il à la médecine dans l’appréhension de l’intersexuation / DSD ?</a:t>
            </a:r>
            <a:endParaRPr lang="fr-FR" sz="1400" b="1" dirty="0"/>
          </a:p>
          <a:p>
            <a:pPr marL="0" indent="0">
              <a:buNone/>
            </a:pPr>
            <a:endParaRPr lang="fr-FR" sz="1400" dirty="0"/>
          </a:p>
        </p:txBody>
      </p:sp>
      <p:sp>
        <p:nvSpPr>
          <p:cNvPr id="4" name="ZoneTexte 3"/>
          <p:cNvSpPr txBox="1"/>
          <p:nvPr/>
        </p:nvSpPr>
        <p:spPr>
          <a:xfrm>
            <a:off x="825023" y="1578928"/>
            <a:ext cx="94948" cy="185971"/>
          </a:xfrm>
          <a:prstGeom prst="rect">
            <a:avLst/>
          </a:prstGeom>
          <a:noFill/>
        </p:spPr>
        <p:txBody>
          <a:bodyPr wrap="none" lIns="47015" tIns="23506" rIns="47015" bIns="23506" rtlCol="0">
            <a:spAutoFit/>
          </a:bodyPr>
          <a:lstStyle/>
          <a:p>
            <a:endParaRPr lang="en-US" dirty="0"/>
          </a:p>
        </p:txBody>
      </p:sp>
    </p:spTree>
    <p:extLst>
      <p:ext uri="{BB962C8B-B14F-4D97-AF65-F5344CB8AC3E}">
        <p14:creationId xmlns:p14="http://schemas.microsoft.com/office/powerpoint/2010/main" val="37467688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Introduction</a:t>
            </a:r>
            <a:endParaRPr lang="en-US" dirty="0"/>
          </a:p>
        </p:txBody>
      </p:sp>
      <p:sp>
        <p:nvSpPr>
          <p:cNvPr id="3" name="Espace réservé du contenu 2"/>
          <p:cNvSpPr>
            <a:spLocks noGrp="1"/>
          </p:cNvSpPr>
          <p:nvPr>
            <p:ph idx="1"/>
          </p:nvPr>
        </p:nvSpPr>
        <p:spPr/>
        <p:txBody>
          <a:bodyPr/>
          <a:lstStyle/>
          <a:p>
            <a:pPr marL="0" indent="0">
              <a:buNone/>
            </a:pPr>
            <a:r>
              <a:rPr lang="en-US" dirty="0" smtClean="0"/>
              <a:t>4. Plan </a:t>
            </a:r>
            <a:r>
              <a:rPr lang="en-US" dirty="0" err="1" smtClean="0"/>
              <a:t>chronologique</a:t>
            </a:r>
            <a:endParaRPr lang="en-US" dirty="0" smtClean="0"/>
          </a:p>
          <a:p>
            <a:pPr marL="0" indent="0">
              <a:buNone/>
            </a:pPr>
            <a:endParaRPr lang="en-US" dirty="0" smtClean="0"/>
          </a:p>
          <a:p>
            <a:pPr marL="0" indent="0">
              <a:buNone/>
            </a:pPr>
            <a:endParaRPr lang="en-US" dirty="0"/>
          </a:p>
          <a:p>
            <a:pPr marL="505403" lvl="1" indent="-293840">
              <a:buSzPct val="100000"/>
              <a:buAutoNum type="romanUcPeriod"/>
            </a:pPr>
            <a:r>
              <a:rPr lang="en-US" sz="1600" dirty="0" err="1" smtClean="0"/>
              <a:t>L’habilitation</a:t>
            </a:r>
            <a:r>
              <a:rPr lang="en-US" sz="1600" dirty="0" smtClean="0"/>
              <a:t> </a:t>
            </a:r>
            <a:r>
              <a:rPr lang="en-US" sz="1600" dirty="0" err="1" smtClean="0"/>
              <a:t>traditionnelle</a:t>
            </a:r>
            <a:r>
              <a:rPr lang="en-US" sz="1600" dirty="0" smtClean="0"/>
              <a:t> de la </a:t>
            </a:r>
            <a:r>
              <a:rPr lang="en-US" sz="1600" dirty="0" err="1" smtClean="0"/>
              <a:t>médecine</a:t>
            </a:r>
            <a:r>
              <a:rPr lang="en-US" sz="1600" dirty="0" smtClean="0"/>
              <a:t> </a:t>
            </a:r>
            <a:r>
              <a:rPr lang="en-US" sz="1600" dirty="0" err="1" smtClean="0"/>
              <a:t>à</a:t>
            </a:r>
            <a:r>
              <a:rPr lang="en-US" sz="1600" dirty="0" smtClean="0"/>
              <a:t> </a:t>
            </a:r>
            <a:r>
              <a:rPr lang="en-US" sz="1600" dirty="0" err="1" smtClean="0"/>
              <a:t>prendre</a:t>
            </a:r>
            <a:r>
              <a:rPr lang="en-US" sz="1600" dirty="0" smtClean="0"/>
              <a:t> en charge </a:t>
            </a:r>
            <a:r>
              <a:rPr lang="en-US" sz="1600" dirty="0" err="1" smtClean="0"/>
              <a:t>l’intersexuation</a:t>
            </a:r>
            <a:endParaRPr lang="en-US" sz="1600" dirty="0" smtClean="0"/>
          </a:p>
          <a:p>
            <a:pPr marL="505403" lvl="1" indent="-293840">
              <a:buSzPct val="100000"/>
              <a:buAutoNum type="romanUcPeriod"/>
            </a:pPr>
            <a:endParaRPr lang="en-US" sz="1600" dirty="0" smtClean="0"/>
          </a:p>
          <a:p>
            <a:pPr marL="211563" lvl="1" indent="0">
              <a:buSzPct val="100000"/>
              <a:buNone/>
            </a:pPr>
            <a:endParaRPr lang="en-US" sz="1600" dirty="0" smtClean="0"/>
          </a:p>
          <a:p>
            <a:pPr marL="505403" lvl="1" indent="-293840">
              <a:buSzPct val="100000"/>
              <a:buAutoNum type="romanUcPeriod"/>
            </a:pPr>
            <a:r>
              <a:rPr lang="en-US" sz="1600" dirty="0" err="1" smtClean="0"/>
              <a:t>Vers</a:t>
            </a:r>
            <a:r>
              <a:rPr lang="en-US" sz="1600" dirty="0" smtClean="0"/>
              <a:t> </a:t>
            </a:r>
            <a:r>
              <a:rPr lang="en-US" sz="1600" dirty="0" err="1" smtClean="0"/>
              <a:t>une</a:t>
            </a:r>
            <a:r>
              <a:rPr lang="en-US" sz="1600" dirty="0" smtClean="0"/>
              <a:t> remise en cause de </a:t>
            </a:r>
            <a:r>
              <a:rPr lang="en-US" sz="1600" dirty="0" err="1" smtClean="0"/>
              <a:t>cette</a:t>
            </a:r>
            <a:r>
              <a:rPr lang="en-US" sz="1600" dirty="0" smtClean="0"/>
              <a:t> habilitation ?</a:t>
            </a:r>
            <a:endParaRPr lang="en-US" sz="1600" dirty="0"/>
          </a:p>
          <a:p>
            <a:pPr marL="505403" lvl="1" indent="-293840">
              <a:buAutoNum type="romanUcPeriod"/>
            </a:pPr>
            <a:endParaRPr lang="en-US" dirty="0"/>
          </a:p>
        </p:txBody>
      </p:sp>
    </p:spTree>
    <p:extLst>
      <p:ext uri="{BB962C8B-B14F-4D97-AF65-F5344CB8AC3E}">
        <p14:creationId xmlns:p14="http://schemas.microsoft.com/office/powerpoint/2010/main" val="31643277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7480" y="-75324"/>
            <a:ext cx="6452237" cy="896143"/>
          </a:xfrm>
        </p:spPr>
        <p:txBody>
          <a:bodyPr>
            <a:noAutofit/>
          </a:bodyPr>
          <a:lstStyle/>
          <a:p>
            <a:pPr algn="ctr"/>
            <a:r>
              <a:rPr lang="en-US" sz="2400" dirty="0"/>
              <a:t>I. </a:t>
            </a:r>
            <a:r>
              <a:rPr lang="en-US" sz="2400" dirty="0" err="1"/>
              <a:t>L’habilitation</a:t>
            </a:r>
            <a:r>
              <a:rPr lang="en-US" sz="2400" dirty="0"/>
              <a:t> </a:t>
            </a:r>
            <a:r>
              <a:rPr lang="en-US" sz="2400" dirty="0" err="1"/>
              <a:t>traditionnelle</a:t>
            </a:r>
            <a:r>
              <a:rPr lang="en-US" sz="2400" dirty="0"/>
              <a:t> de la </a:t>
            </a:r>
            <a:r>
              <a:rPr lang="en-US" sz="2400" dirty="0" err="1"/>
              <a:t>médecine</a:t>
            </a:r>
            <a:endParaRPr lang="en-US" sz="2400" dirty="0"/>
          </a:p>
        </p:txBody>
      </p:sp>
      <p:sp>
        <p:nvSpPr>
          <p:cNvPr id="3" name="Espace réservé du contenu 2"/>
          <p:cNvSpPr>
            <a:spLocks noGrp="1"/>
          </p:cNvSpPr>
          <p:nvPr>
            <p:ph idx="1"/>
          </p:nvPr>
        </p:nvSpPr>
        <p:spPr/>
        <p:txBody>
          <a:bodyPr>
            <a:normAutofit/>
          </a:bodyPr>
          <a:lstStyle/>
          <a:p>
            <a:pPr marL="0" lvl="1" indent="0">
              <a:spcBef>
                <a:spcPts val="0"/>
              </a:spcBef>
              <a:buClr>
                <a:schemeClr val="accent1"/>
              </a:buClr>
              <a:buSzPct val="100000"/>
              <a:buNone/>
            </a:pPr>
            <a:endParaRPr lang="fr-FR" sz="1900" dirty="0" smtClean="0"/>
          </a:p>
          <a:p>
            <a:pPr marL="0" lvl="1" indent="0">
              <a:spcBef>
                <a:spcPts val="0"/>
              </a:spcBef>
              <a:buClr>
                <a:schemeClr val="accent1"/>
              </a:buClr>
              <a:buSzPct val="100000"/>
              <a:buNone/>
            </a:pPr>
            <a:r>
              <a:rPr lang="fr-FR" sz="1900" dirty="0" smtClean="0"/>
              <a:t>Prolégomènes</a:t>
            </a:r>
            <a:r>
              <a:rPr lang="fr-FR" sz="1900" dirty="0"/>
              <a:t> :</a:t>
            </a:r>
          </a:p>
          <a:p>
            <a:pPr marL="0" lvl="1" indent="0">
              <a:spcBef>
                <a:spcPts val="0"/>
              </a:spcBef>
              <a:buClr>
                <a:schemeClr val="accent1"/>
              </a:buClr>
              <a:buSzPct val="100000"/>
              <a:buNone/>
            </a:pPr>
            <a:endParaRPr lang="fr-FR" sz="1900" dirty="0"/>
          </a:p>
          <a:p>
            <a:pPr marL="293840" lvl="1" indent="-293840">
              <a:spcBef>
                <a:spcPts val="0"/>
              </a:spcBef>
              <a:buClr>
                <a:schemeClr val="accent1"/>
              </a:buClr>
              <a:buSzPct val="100000"/>
            </a:pPr>
            <a:r>
              <a:rPr lang="fr-FR" dirty="0" smtClean="0"/>
              <a:t>De quand date cette habilitation ?</a:t>
            </a:r>
            <a:endParaRPr lang="fr-FR" dirty="0"/>
          </a:p>
          <a:p>
            <a:pPr marL="293840" lvl="1" indent="-293840">
              <a:spcBef>
                <a:spcPts val="0"/>
              </a:spcBef>
              <a:buClr>
                <a:schemeClr val="accent1"/>
              </a:buClr>
              <a:buSzPct val="100000"/>
            </a:pPr>
            <a:endParaRPr lang="fr-FR" dirty="0"/>
          </a:p>
          <a:p>
            <a:pPr marL="293840" lvl="1" indent="-293840">
              <a:spcBef>
                <a:spcPts val="0"/>
              </a:spcBef>
              <a:buClr>
                <a:schemeClr val="accent1"/>
              </a:buClr>
              <a:buSzPct val="100000"/>
            </a:pPr>
            <a:r>
              <a:rPr lang="fr-FR" dirty="0"/>
              <a:t>Pourquoi assigner l’individu ?</a:t>
            </a:r>
          </a:p>
          <a:p>
            <a:pPr marL="293840" lvl="1" indent="-293840">
              <a:spcBef>
                <a:spcPts val="0"/>
              </a:spcBef>
              <a:buClr>
                <a:schemeClr val="accent1"/>
              </a:buClr>
              <a:buSzPct val="100000"/>
            </a:pPr>
            <a:endParaRPr lang="fr-FR" dirty="0"/>
          </a:p>
          <a:p>
            <a:pPr marL="293840" lvl="1" indent="-293840">
              <a:spcBef>
                <a:spcPts val="0"/>
              </a:spcBef>
              <a:buClr>
                <a:schemeClr val="accent1"/>
              </a:buClr>
              <a:buSzPct val="100000"/>
            </a:pPr>
            <a:r>
              <a:rPr lang="fr-FR" dirty="0"/>
              <a:t>Qu’est-ce qui est assigné ?</a:t>
            </a:r>
          </a:p>
          <a:p>
            <a:pPr marL="293840" lvl="1" indent="-293840">
              <a:spcBef>
                <a:spcPts val="0"/>
              </a:spcBef>
              <a:buClr>
                <a:schemeClr val="accent1"/>
              </a:buClr>
              <a:buSzPct val="100000"/>
            </a:pPr>
            <a:endParaRPr lang="fr-FR" dirty="0"/>
          </a:p>
          <a:p>
            <a:pPr marL="293840" lvl="1" indent="-293840">
              <a:spcBef>
                <a:spcPts val="0"/>
              </a:spcBef>
              <a:buClr>
                <a:schemeClr val="accent1"/>
              </a:buClr>
              <a:buSzPct val="100000"/>
            </a:pPr>
            <a:r>
              <a:rPr lang="fr-FR" dirty="0"/>
              <a:t>Qu’est-ce qui est assigné en premier ?</a:t>
            </a:r>
          </a:p>
          <a:p>
            <a:pPr marL="0" lvl="1" indent="0">
              <a:spcBef>
                <a:spcPts val="0"/>
              </a:spcBef>
              <a:buClr>
                <a:schemeClr val="accent1"/>
              </a:buClr>
              <a:buSzPct val="100000"/>
              <a:buNone/>
            </a:pPr>
            <a:endParaRPr lang="fr-FR" sz="1900" dirty="0"/>
          </a:p>
          <a:p>
            <a:pPr marL="150184" lvl="1" indent="-150184">
              <a:spcBef>
                <a:spcPts val="0"/>
              </a:spcBef>
              <a:buClr>
                <a:schemeClr val="accent1"/>
              </a:buClr>
              <a:buSzPct val="70000"/>
              <a:buFont typeface="Wingdings 2"/>
              <a:buChar char=""/>
            </a:pPr>
            <a:endParaRPr lang="fr-FR" sz="1900" dirty="0"/>
          </a:p>
          <a:p>
            <a:endParaRPr lang="fr-FR" sz="1900" dirty="0"/>
          </a:p>
        </p:txBody>
      </p:sp>
    </p:spTree>
    <p:extLst>
      <p:ext uri="{BB962C8B-B14F-4D97-AF65-F5344CB8AC3E}">
        <p14:creationId xmlns:p14="http://schemas.microsoft.com/office/powerpoint/2010/main" val="2283281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264456" lvl="1" indent="-264456">
              <a:spcBef>
                <a:spcPts val="0"/>
              </a:spcBef>
              <a:buClr>
                <a:schemeClr val="accent1"/>
              </a:buClr>
              <a:buSzPct val="100000"/>
              <a:buAutoNum type="alphaUcPeriod"/>
            </a:pPr>
            <a:endParaRPr lang="fr-FR" sz="1900" dirty="0" smtClean="0"/>
          </a:p>
          <a:p>
            <a:pPr marL="264456" lvl="1" indent="-264456">
              <a:spcBef>
                <a:spcPts val="0"/>
              </a:spcBef>
              <a:buClr>
                <a:schemeClr val="accent1"/>
              </a:buClr>
              <a:buSzPct val="100000"/>
              <a:buAutoNum type="alphaUcPeriod"/>
            </a:pPr>
            <a:endParaRPr lang="fr-FR" sz="1900" dirty="0"/>
          </a:p>
          <a:p>
            <a:pPr marL="264456" lvl="1" indent="-264456">
              <a:spcBef>
                <a:spcPts val="0"/>
              </a:spcBef>
              <a:buClr>
                <a:schemeClr val="accent1"/>
              </a:buClr>
              <a:buSzPct val="100000"/>
              <a:buAutoNum type="alphaUcPeriod"/>
            </a:pPr>
            <a:r>
              <a:rPr lang="fr-FR" sz="2400" dirty="0"/>
              <a:t>Le pouvoir d’assigner un genre</a:t>
            </a:r>
          </a:p>
          <a:p>
            <a:pPr marL="264456" lvl="1" indent="-264456">
              <a:spcBef>
                <a:spcPts val="0"/>
              </a:spcBef>
              <a:buClr>
                <a:schemeClr val="accent1"/>
              </a:buClr>
              <a:buSzPct val="100000"/>
              <a:buAutoNum type="alphaUcPeriod"/>
            </a:pPr>
            <a:endParaRPr lang="fr-FR" sz="2400" dirty="0"/>
          </a:p>
          <a:p>
            <a:pPr marL="264456" lvl="1" indent="-264456">
              <a:spcBef>
                <a:spcPts val="0"/>
              </a:spcBef>
              <a:buClr>
                <a:schemeClr val="accent1"/>
              </a:buClr>
              <a:buSzPct val="100000"/>
              <a:buAutoNum type="alphaUcPeriod"/>
            </a:pPr>
            <a:endParaRPr lang="fr-FR" sz="2400" dirty="0" smtClean="0"/>
          </a:p>
          <a:p>
            <a:pPr marL="264456" lvl="1" indent="-264456">
              <a:spcBef>
                <a:spcPts val="0"/>
              </a:spcBef>
              <a:buClr>
                <a:schemeClr val="accent1"/>
              </a:buClr>
              <a:buSzPct val="100000"/>
              <a:buAutoNum type="alphaUcPeriod"/>
            </a:pPr>
            <a:endParaRPr lang="fr-FR" sz="2400" dirty="0"/>
          </a:p>
          <a:p>
            <a:pPr marL="264456" lvl="1" indent="-264456">
              <a:spcBef>
                <a:spcPts val="0"/>
              </a:spcBef>
              <a:buClr>
                <a:schemeClr val="accent1"/>
              </a:buClr>
              <a:buSzPct val="100000"/>
              <a:buAutoNum type="alphaUcPeriod"/>
            </a:pPr>
            <a:r>
              <a:rPr lang="fr-FR" sz="2400" dirty="0"/>
              <a:t>Le pouvoir d’assigner un sexe</a:t>
            </a:r>
          </a:p>
          <a:p>
            <a:endParaRPr lang="fr-FR" sz="1900" dirty="0"/>
          </a:p>
        </p:txBody>
      </p:sp>
      <p:sp>
        <p:nvSpPr>
          <p:cNvPr id="5" name="Titre 1"/>
          <p:cNvSpPr txBox="1">
            <a:spLocks/>
          </p:cNvSpPr>
          <p:nvPr/>
        </p:nvSpPr>
        <p:spPr>
          <a:xfrm>
            <a:off x="437480" y="-75324"/>
            <a:ext cx="6452237" cy="896143"/>
          </a:xfrm>
          <a:prstGeom prst="rect">
            <a:avLst/>
          </a:prstGeom>
        </p:spPr>
        <p:txBody>
          <a:bodyPr lIns="47015" tIns="23506" rIns="47015" bIns="23506" anchor="b">
            <a:noAutofit/>
            <a:scene3d>
              <a:camera prst="orthographicFront"/>
              <a:lightRig rig="soft" dir="t">
                <a:rot lat="0" lon="0" rev="2400000"/>
              </a:lightRig>
            </a:scene3d>
            <a:sp3d>
              <a:bevelT w="19050" h="12700"/>
            </a:sp3d>
          </a:bodyPr>
          <a:lstStyle>
            <a:lvl1pPr marL="28207" algn="r" rtl="0" eaLnBrk="1" latinLnBrk="0" hangingPunct="1">
              <a:spcBef>
                <a:spcPct val="0"/>
              </a:spcBef>
              <a:buNone/>
              <a:defRPr kumimoji="0" sz="23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pPr algn="ctr"/>
            <a:r>
              <a:rPr lang="en-US" sz="2400" smtClean="0"/>
              <a:t>I. L’habilitation traditionnelle de la médecine</a:t>
            </a:r>
            <a:endParaRPr lang="en-US" sz="2400" dirty="0"/>
          </a:p>
        </p:txBody>
      </p:sp>
    </p:spTree>
    <p:extLst>
      <p:ext uri="{BB962C8B-B14F-4D97-AF65-F5344CB8AC3E}">
        <p14:creationId xmlns:p14="http://schemas.microsoft.com/office/powerpoint/2010/main" val="39574669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nderi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Fonderie.thmx</Template>
  <TotalTime>6591</TotalTime>
  <Words>2818</Words>
  <Application>Microsoft Macintosh PowerPoint</Application>
  <PresentationFormat>B5 (ISO) (176x250 mm)</PresentationFormat>
  <Paragraphs>358</Paragraphs>
  <Slides>22</Slides>
  <Notes>21</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Fonderie</vt:lpstr>
      <vt:lpstr>Médecine et intersexuation  Regards juridiques français</vt:lpstr>
      <vt:lpstr>Introduction</vt:lpstr>
      <vt:lpstr>Introduction</vt:lpstr>
      <vt:lpstr>Introduction</vt:lpstr>
      <vt:lpstr>Introduction</vt:lpstr>
      <vt:lpstr>Introduction</vt:lpstr>
      <vt:lpstr>Introduction</vt:lpstr>
      <vt:lpstr>I. L’habilitation traditionnelle de la médecine</vt:lpstr>
      <vt:lpstr>Présentation PowerPoint</vt:lpstr>
      <vt:lpstr>A. Le pouvoir d’assigner le genre</vt:lpstr>
      <vt:lpstr>A. Le pouvoir d’assigner le genre</vt:lpstr>
      <vt:lpstr>A. Le pouvoir d’assigner le genre</vt:lpstr>
      <vt:lpstr>A. Le pouvoir d’assigner le genre</vt:lpstr>
      <vt:lpstr>B. Le pouvoir d’assigner un sexe</vt:lpstr>
      <vt:lpstr>B. Le pouvoir d’assigner un sexe</vt:lpstr>
      <vt:lpstr>II. Vers une remise en cause de cette habilitation ?</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Médecine et intersexuation Regards juridiques</dc:title>
  <dc:creator>Benjamin Moron</dc:creator>
  <cp:lastModifiedBy>Benjamin Moron</cp:lastModifiedBy>
  <cp:revision>251</cp:revision>
  <cp:lastPrinted>2018-11-22T19:22:38Z</cp:lastPrinted>
  <dcterms:created xsi:type="dcterms:W3CDTF">2018-05-30T22:54:19Z</dcterms:created>
  <dcterms:modified xsi:type="dcterms:W3CDTF">2018-11-23T20:48:31Z</dcterms:modified>
</cp:coreProperties>
</file>